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8" r:id="rId2"/>
    <p:sldId id="262" r:id="rId3"/>
    <p:sldId id="267" r:id="rId4"/>
    <p:sldId id="325" r:id="rId5"/>
    <p:sldId id="265" r:id="rId6"/>
    <p:sldId id="266" r:id="rId7"/>
    <p:sldId id="270" r:id="rId8"/>
    <p:sldId id="294" r:id="rId9"/>
    <p:sldId id="326" r:id="rId10"/>
    <p:sldId id="288" r:id="rId11"/>
    <p:sldId id="289" r:id="rId12"/>
    <p:sldId id="327" r:id="rId13"/>
    <p:sldId id="287" r:id="rId14"/>
    <p:sldId id="279" r:id="rId15"/>
    <p:sldId id="280" r:id="rId16"/>
    <p:sldId id="281" r:id="rId17"/>
    <p:sldId id="299" r:id="rId18"/>
    <p:sldId id="298" r:id="rId19"/>
    <p:sldId id="309" r:id="rId20"/>
    <p:sldId id="322" r:id="rId21"/>
    <p:sldId id="283" r:id="rId22"/>
    <p:sldId id="324" r:id="rId23"/>
    <p:sldId id="284" r:id="rId24"/>
    <p:sldId id="285" r:id="rId25"/>
    <p:sldId id="286" r:id="rId26"/>
    <p:sldId id="278" r:id="rId27"/>
    <p:sldId id="311" r:id="rId28"/>
    <p:sldId id="317" r:id="rId29"/>
    <p:sldId id="316" r:id="rId30"/>
    <p:sldId id="314" r:id="rId31"/>
    <p:sldId id="318" r:id="rId32"/>
    <p:sldId id="323" r:id="rId33"/>
    <p:sldId id="320" r:id="rId34"/>
    <p:sldId id="321" r:id="rId35"/>
    <p:sldId id="319" r:id="rId36"/>
    <p:sldId id="315" r:id="rId37"/>
    <p:sldId id="312" r:id="rId38"/>
    <p:sldId id="313" r:id="rId39"/>
    <p:sldId id="310" r:id="rId40"/>
    <p:sldId id="291" r:id="rId41"/>
    <p:sldId id="292" r:id="rId42"/>
    <p:sldId id="293" r:id="rId43"/>
    <p:sldId id="306" r:id="rId44"/>
    <p:sldId id="307" r:id="rId45"/>
    <p:sldId id="308" r:id="rId46"/>
    <p:sldId id="290" r:id="rId47"/>
    <p:sldId id="271" r:id="rId48"/>
    <p:sldId id="272" r:id="rId49"/>
    <p:sldId id="273" r:id="rId50"/>
    <p:sldId id="300" r:id="rId51"/>
    <p:sldId id="301" r:id="rId52"/>
    <p:sldId id="302" r:id="rId53"/>
    <p:sldId id="268" r:id="rId54"/>
    <p:sldId id="269" r:id="rId55"/>
    <p:sldId id="274" r:id="rId56"/>
    <p:sldId id="305" r:id="rId57"/>
    <p:sldId id="275" r:id="rId58"/>
    <p:sldId id="276" r:id="rId59"/>
    <p:sldId id="277" r:id="rId60"/>
    <p:sldId id="303" r:id="rId61"/>
    <p:sldId id="295" r:id="rId62"/>
    <p:sldId id="296" r:id="rId63"/>
    <p:sldId id="297" r:id="rId64"/>
    <p:sldId id="260" r:id="rId65"/>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07" autoAdjust="0"/>
  </p:normalViewPr>
  <p:slideViewPr>
    <p:cSldViewPr>
      <p:cViewPr varScale="1">
        <p:scale>
          <a:sx n="161" d="100"/>
          <a:sy n="161" d="100"/>
        </p:scale>
        <p:origin x="624" y="132"/>
      </p:cViewPr>
      <p:guideLst>
        <p:guide orient="horz" pos="1800"/>
        <p:guide pos="2880"/>
        <p:guide orient="horz" pos="1573"/>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2021/7/4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2021/7/4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40</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4204"/>
            <a:ext cx="4374307" cy="407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21987"/>
            <a:ext cx="3312368" cy="40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00" y="5066446"/>
            <a:ext cx="3803605" cy="461665"/>
          </a:xfrm>
          <a:prstGeom prst="rect">
            <a:avLst/>
          </a:prstGeom>
          <a:noFill/>
        </p:spPr>
        <p:txBody>
          <a:bodyPr wrap="none" rtlCol="0">
            <a:spAutoFit/>
          </a:bodyPr>
          <a:lstStyle/>
          <a:p>
            <a:r>
              <a:rPr lang="en-US" sz="1200" dirty="0" smtClean="0"/>
              <a:t>Demo code of </a:t>
            </a:r>
            <a:r>
              <a:rPr lang="en-US" altLang="zh-CN" sz="1200" dirty="0" smtClean="0"/>
              <a:t>Base64Decoder for decode mass spectrum </a:t>
            </a:r>
          </a:p>
          <a:p>
            <a:r>
              <a:rPr lang="en-US" altLang="zh-CN" sz="1200" dirty="0" smtClean="0"/>
              <a:t>content data in VisualBasic</a:t>
            </a:r>
            <a:r>
              <a:rPr lang="en-US" altLang="zh-CN" sz="1200" dirty="0"/>
              <a:t> </a:t>
            </a:r>
            <a:r>
              <a:rPr lang="en-US" altLang="zh-CN" sz="1200" dirty="0" smtClean="0"/>
              <a:t>language.</a:t>
            </a:r>
            <a:endParaRPr lang="en-US" sz="1200" dirty="0"/>
          </a:p>
        </p:txBody>
      </p:sp>
      <p:sp>
        <p:nvSpPr>
          <p:cNvPr id="12" name="TextBox 11"/>
          <p:cNvSpPr txBox="1"/>
          <p:nvPr/>
        </p:nvSpPr>
        <p:spPr>
          <a:xfrm>
            <a:off x="4932040" y="4963474"/>
            <a:ext cx="3749360" cy="646331"/>
          </a:xfrm>
          <a:prstGeom prst="rect">
            <a:avLst/>
          </a:prstGeom>
          <a:noFill/>
        </p:spPr>
        <p:txBody>
          <a:bodyPr wrap="none" rtlCol="0">
            <a:spAutoFit/>
          </a:bodyPr>
          <a:lstStyle/>
          <a:p>
            <a:r>
              <a:rPr lang="en-US" sz="1200" dirty="0" smtClean="0"/>
              <a:t>Demo code of </a:t>
            </a:r>
            <a:r>
              <a:rPr lang="en-US" altLang="zh-CN" sz="1200" dirty="0" smtClean="0"/>
              <a:t>decode mass spectrum content data in R# </a:t>
            </a:r>
          </a:p>
          <a:p>
            <a:r>
              <a:rPr lang="en-US" altLang="zh-CN" sz="1200" dirty="0" smtClean="0"/>
              <a:t>programming language by using the “buffer” package </a:t>
            </a:r>
          </a:p>
          <a:p>
            <a:r>
              <a:rPr lang="en-US" altLang="zh-CN" sz="1200" dirty="0" smtClean="0"/>
              <a:t>module.</a:t>
            </a:r>
            <a:endParaRPr lang="en-US" sz="1200" dirty="0"/>
          </a:p>
        </p:txBody>
      </p:sp>
      <p:sp>
        <p:nvSpPr>
          <p:cNvPr id="16" name="矩形 11"/>
          <p:cNvSpPr/>
          <p:nvPr/>
        </p:nvSpPr>
        <p:spPr>
          <a:xfrm>
            <a:off x="2946941" y="2857500"/>
            <a:ext cx="2633171" cy="167392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1600" dirty="0" smtClean="0">
                <a:solidFill>
                  <a:schemeClr val="tx1"/>
                </a:solidFill>
              </a:rPr>
              <a:t>base64 decode</a:t>
            </a:r>
          </a:p>
          <a:p>
            <a:pPr marL="342900" indent="-342900">
              <a:buAutoNum type="arabicPeriod"/>
            </a:pPr>
            <a:r>
              <a:rPr lang="en-US" altLang="zh-CN" sz="1600" dirty="0" err="1" smtClean="0">
                <a:solidFill>
                  <a:schemeClr val="tx1"/>
                </a:solidFill>
              </a:rPr>
              <a:t>zlib</a:t>
            </a:r>
            <a:r>
              <a:rPr lang="en-US" altLang="zh-CN" sz="1600" dirty="0" smtClean="0">
                <a:solidFill>
                  <a:schemeClr val="tx1"/>
                </a:solidFill>
              </a:rPr>
              <a:t>/</a:t>
            </a:r>
            <a:r>
              <a:rPr lang="en-US" altLang="zh-CN" sz="1600" dirty="0" err="1" smtClean="0">
                <a:solidFill>
                  <a:schemeClr val="tx1"/>
                </a:solidFill>
              </a:rPr>
              <a:t>gzip</a:t>
            </a:r>
            <a:r>
              <a:rPr lang="en-US" altLang="zh-CN" sz="1600" dirty="0" smtClean="0">
                <a:solidFill>
                  <a:schemeClr val="tx1"/>
                </a:solidFill>
              </a:rPr>
              <a:t> decompression</a:t>
            </a:r>
          </a:p>
          <a:p>
            <a:pPr marL="342900" indent="-342900">
              <a:buAutoNum type="arabicPeriod"/>
            </a:pPr>
            <a:r>
              <a:rPr lang="en-US" altLang="zh-CN" sz="1600" dirty="0" smtClean="0">
                <a:solidFill>
                  <a:schemeClr val="tx1"/>
                </a:solidFill>
              </a:rPr>
              <a:t>convert to </a:t>
            </a:r>
            <a:r>
              <a:rPr lang="en-US" altLang="zh-CN" sz="1600" dirty="0">
                <a:solidFill>
                  <a:schemeClr val="tx1"/>
                </a:solidFill>
              </a:rPr>
              <a:t>n</a:t>
            </a:r>
            <a:r>
              <a:rPr lang="en-US" altLang="zh-CN" sz="1600" dirty="0" smtClean="0">
                <a:solidFill>
                  <a:schemeClr val="tx1"/>
                </a:solidFill>
              </a:rPr>
              <a:t>etwork </a:t>
            </a:r>
            <a:r>
              <a:rPr lang="en-US" altLang="zh-CN" sz="1600" dirty="0" err="1" smtClean="0">
                <a:solidFill>
                  <a:schemeClr val="tx1"/>
                </a:solidFill>
              </a:rPr>
              <a:t>byteorder</a:t>
            </a:r>
            <a:endParaRPr lang="en-US" altLang="zh-CN" sz="1600" dirty="0" smtClean="0">
              <a:solidFill>
                <a:schemeClr val="tx1"/>
              </a:solidFill>
            </a:endParaRPr>
          </a:p>
          <a:p>
            <a:pPr marL="342900" indent="-342900">
              <a:buAutoNum type="arabicPeriod"/>
            </a:pPr>
            <a:r>
              <a:rPr lang="en-US" altLang="zh-CN" sz="1600" dirty="0" smtClean="0">
                <a:solidFill>
                  <a:schemeClr val="tx1"/>
                </a:solidFill>
              </a:rPr>
              <a:t>bit convert to floats </a:t>
            </a:r>
            <a:endParaRPr lang="zh-CN" altLang="en-US" sz="1600" dirty="0">
              <a:solidFill>
                <a:schemeClr val="tx1"/>
              </a:solidFill>
            </a:endParaRPr>
          </a:p>
        </p:txBody>
      </p:sp>
    </p:spTree>
    <p:extLst>
      <p:ext uri="{BB962C8B-B14F-4D97-AF65-F5344CB8AC3E}">
        <p14:creationId xmlns:p14="http://schemas.microsoft.com/office/powerpoint/2010/main" val="690149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BioNovoGene</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mzPack</a:t>
            </a:r>
            <a:endParaRPr lang="zh-CN" altLang="en-US" sz="3600" dirty="0"/>
          </a:p>
        </p:txBody>
      </p:sp>
      <p:pic>
        <p:nvPicPr>
          <p:cNvPr id="3" name="Picture 2"/>
          <p:cNvPicPr>
            <a:picLocks noChangeAspect="1"/>
          </p:cNvPicPr>
          <p:nvPr/>
        </p:nvPicPr>
        <p:blipFill>
          <a:blip r:embed="rId2"/>
          <a:stretch>
            <a:fillRect/>
          </a:stretch>
        </p:blipFill>
        <p:spPr>
          <a:xfrm>
            <a:off x="4788024" y="860351"/>
            <a:ext cx="3555677" cy="1801684"/>
          </a:xfrm>
          <a:prstGeom prst="rect">
            <a:avLst/>
          </a:prstGeom>
        </p:spPr>
      </p:pic>
      <p:pic>
        <p:nvPicPr>
          <p:cNvPr id="4" name="Picture 3"/>
          <p:cNvPicPr>
            <a:picLocks noChangeAspect="1"/>
          </p:cNvPicPr>
          <p:nvPr/>
        </p:nvPicPr>
        <p:blipFill>
          <a:blip r:embed="rId3"/>
          <a:stretch>
            <a:fillRect/>
          </a:stretch>
        </p:blipFill>
        <p:spPr>
          <a:xfrm>
            <a:off x="4681960" y="2714968"/>
            <a:ext cx="4462040" cy="2843109"/>
          </a:xfrm>
          <a:prstGeom prst="rect">
            <a:avLst/>
          </a:prstGeom>
        </p:spPr>
      </p:pic>
      <p:sp>
        <p:nvSpPr>
          <p:cNvPr id="5" name="内容占位符 4"/>
          <p:cNvSpPr txBox="1">
            <a:spLocks/>
          </p:cNvSpPr>
          <p:nvPr/>
        </p:nvSpPr>
        <p:spPr>
          <a:xfrm>
            <a:off x="457200" y="971550"/>
            <a:ext cx="4186808" cy="4478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Magic Header</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BioNovoGene</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mzWebStream</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 data is organized in tree structure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mzPack</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 file.</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Data Sections:</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Header Region</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 Scans</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Chromatogram Data</a:t>
            </a:r>
          </a:p>
          <a:p>
            <a:pPr marL="457200" indent="-457200">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Index Region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eriod"/>
            </a:pP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MetaData</a:t>
            </a:r>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366892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337220"/>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771800" y="1561356"/>
            <a:ext cx="4379469" cy="2246769"/>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XIC Peaks / Contour Plot</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296" y="985293"/>
            <a:ext cx="5884704"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Contour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c</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ontour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as 2D point. And the contour level is mapping to the ms1 ion intensity. Just click on the file node on the file explorer then you will see the contour scatter snapshot of your raw data file.</a:t>
            </a:r>
          </a:p>
        </p:txBody>
      </p:sp>
      <p:sp>
        <p:nvSpPr>
          <p:cNvPr id="6" name="矩形 1"/>
          <p:cNvSpPr/>
          <p:nvPr/>
        </p:nvSpPr>
        <p:spPr>
          <a:xfrm>
            <a:off x="3491880" y="1849388"/>
            <a:ext cx="1872207"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67544" y="4729708"/>
            <a:ext cx="3600400"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a:t>Just click on the file node, then select the </a:t>
            </a:r>
            <a:r>
              <a:rPr lang="en-US" altLang="zh-CN" sz="1200" dirty="0" smtClean="0"/>
              <a:t>contour plot </a:t>
            </a:r>
            <a:r>
              <a:rPr lang="en-US" altLang="zh-CN" sz="1200" dirty="0"/>
              <a:t>on context menu to view its 2D </a:t>
            </a:r>
            <a:r>
              <a:rPr lang="en-US" altLang="zh-CN" sz="1200" dirty="0" smtClean="0"/>
              <a:t>contour </a:t>
            </a:r>
            <a:r>
              <a:rPr lang="en-US" altLang="zh-CN" sz="1200" dirty="0"/>
              <a:t>snapshot</a:t>
            </a:r>
            <a:endParaRPr lang="zh-CN" altLang="en-US" sz="1200" dirty="0"/>
          </a:p>
        </p:txBody>
      </p:sp>
      <p:cxnSp>
        <p:nvCxnSpPr>
          <p:cNvPr id="8" name="肘形连接符 22"/>
          <p:cNvCxnSpPr>
            <a:stCxn id="6" idx="1"/>
            <a:endCxn id="7" idx="3"/>
          </p:cNvCxnSpPr>
          <p:nvPr/>
        </p:nvCxnSpPr>
        <p:spPr>
          <a:xfrm rot="10800000" flipH="1" flipV="1">
            <a:off x="3491880" y="2232553"/>
            <a:ext cx="576064" cy="2912653"/>
          </a:xfrm>
          <a:prstGeom prst="bentConnector5">
            <a:avLst>
              <a:gd name="adj1" fmla="val -39683"/>
              <a:gd name="adj2" fmla="val 49445"/>
              <a:gd name="adj3" fmla="val 13968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5565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9" y="1057300"/>
            <a:ext cx="5852691"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3D XIC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3</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 XIC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intensity value is mapping to the height of the ions XIC peak. Just click on the file node on the file explorer then you will see the 3D XIC snapshot of your raw data file.</a:t>
            </a:r>
          </a:p>
        </p:txBody>
      </p:sp>
      <p:sp>
        <p:nvSpPr>
          <p:cNvPr id="6" name="矩形 1"/>
          <p:cNvSpPr/>
          <p:nvPr/>
        </p:nvSpPr>
        <p:spPr>
          <a:xfrm>
            <a:off x="3563888" y="1875144"/>
            <a:ext cx="2016224"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23528" y="4729708"/>
            <a:ext cx="3528391"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then select the XIC peaks on context menu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12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0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Molecular Networking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Quantification</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QC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a:t>
            </a:r>
            <a:endParaRPr lang="zh-CN" altLang="en-US" sz="3600" dirty="0"/>
          </a:p>
        </p:txBody>
      </p:sp>
      <p:sp>
        <p:nvSpPr>
          <p:cNvPr id="5" name="内容占位符 4"/>
          <p:cNvSpPr>
            <a:spLocks noGrp="1"/>
          </p:cNvSpPr>
          <p:nvPr>
            <p:ph idx="4294967295"/>
          </p:nvPr>
        </p:nvSpPr>
        <p:spPr>
          <a:xfrm>
            <a:off x="143508" y="913284"/>
            <a:ext cx="8856984" cy="4536504"/>
          </a:xfrm>
        </p:spPr>
        <p:txBody>
          <a:bodyPr>
            <a:normAutofit/>
          </a:bodyPr>
          <a:lstStyle/>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We generally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of the QC files’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 as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QC is theoretically the result of the system error of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LCMS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experiment. The more consistent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overlay,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better the data quality of the current batch of LCMS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experiments it is</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looking at the QC overlay, you can get the most intuitive picture of the data quality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from current experiment batch;</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By looking at the overlays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between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different batches, we can see how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Severity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original data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shifted in RT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between experiments in several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batches intuitively.</a:t>
            </a:r>
          </a:p>
        </p:txBody>
      </p:sp>
    </p:spTree>
    <p:extLst>
      <p:ext uri="{BB962C8B-B14F-4D97-AF65-F5344CB8AC3E}">
        <p14:creationId xmlns:p14="http://schemas.microsoft.com/office/powerpoint/2010/main" val="16562104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Scan Tree In MS</a:t>
            </a:r>
            <a:endParaRPr lang="zh-CN" altLang="en-US" sz="3600" dirty="0"/>
          </a:p>
        </p:txBody>
      </p:sp>
      <p:sp>
        <p:nvSpPr>
          <p:cNvPr id="4" name="TextBox 3"/>
          <p:cNvSpPr txBox="1"/>
          <p:nvPr/>
        </p:nvSpPr>
        <p:spPr>
          <a:xfrm>
            <a:off x="215516" y="3721596"/>
            <a:ext cx="8712968" cy="1754326"/>
          </a:xfrm>
          <a:prstGeom prst="rect">
            <a:avLst/>
          </a:prstGeom>
          <a:noFill/>
        </p:spPr>
        <p:txBody>
          <a:bodyPr wrap="square" rtlCol="0">
            <a:spAutoFit/>
          </a:bodyPr>
          <a:lstStyle/>
          <a:p>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In our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mass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spectrometry parent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ions in MS1,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the mass spectrometer picks out Top n ions,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make 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fragmentation. </a:t>
            </a:r>
          </a:p>
          <a:p>
            <a:endPar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nd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based on these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product as p</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arent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ions, we can also pick out the top m ion fragments from the secondary ion fragments and continue to produce the next level of MS3 mass spectrometry fragmentation information.</a:t>
            </a:r>
          </a:p>
        </p:txBody>
      </p:sp>
      <p:sp>
        <p:nvSpPr>
          <p:cNvPr id="6" name="TextBox 5"/>
          <p:cNvSpPr txBox="1"/>
          <p:nvPr/>
        </p:nvSpPr>
        <p:spPr>
          <a:xfrm>
            <a:off x="971600" y="1026125"/>
            <a:ext cx="1681871" cy="2585323"/>
          </a:xfrm>
          <a:prstGeom prst="rect">
            <a:avLst/>
          </a:prstGeom>
          <a:noFill/>
        </p:spPr>
        <p:txBody>
          <a:bodyPr wrap="none" rtlCol="0">
            <a:spAutoFit/>
          </a:bodyPr>
          <a:lstStyle/>
          <a:p>
            <a:r>
              <a:rPr lang="en-US" dirty="0" err="1" smtClean="0"/>
              <a:t>MS_raw</a:t>
            </a:r>
            <a:endParaRPr lang="en-US" dirty="0" smtClean="0"/>
          </a:p>
          <a:p>
            <a:r>
              <a:rPr lang="en-US" dirty="0" smtClean="0"/>
              <a:t>|__MS1</a:t>
            </a:r>
            <a:endParaRPr lang="en-US" dirty="0"/>
          </a:p>
          <a:p>
            <a:r>
              <a:rPr lang="en-US" dirty="0" smtClean="0"/>
              <a:t>|    |__ </a:t>
            </a:r>
            <a:r>
              <a:rPr lang="en-US" dirty="0"/>
              <a:t>MS2</a:t>
            </a:r>
          </a:p>
          <a:p>
            <a:r>
              <a:rPr lang="en-US" dirty="0" smtClean="0"/>
              <a:t>|    |__ </a:t>
            </a:r>
            <a:r>
              <a:rPr lang="en-US" dirty="0"/>
              <a:t>MS2</a:t>
            </a:r>
          </a:p>
          <a:p>
            <a:r>
              <a:rPr lang="en-US" dirty="0" smtClean="0"/>
              <a:t>|    |__ </a:t>
            </a:r>
            <a:r>
              <a:rPr lang="en-US" dirty="0"/>
              <a:t>MS2</a:t>
            </a:r>
          </a:p>
          <a:p>
            <a:r>
              <a:rPr lang="en-US" dirty="0" smtClean="0"/>
              <a:t>|           </a:t>
            </a:r>
            <a:r>
              <a:rPr lang="en-US" dirty="0"/>
              <a:t>|__ MS3</a:t>
            </a:r>
          </a:p>
          <a:p>
            <a:r>
              <a:rPr lang="en-US" dirty="0" smtClean="0"/>
              <a:t>|           </a:t>
            </a:r>
            <a:r>
              <a:rPr lang="en-US" dirty="0"/>
              <a:t>|__ MS3</a:t>
            </a:r>
          </a:p>
          <a:p>
            <a:r>
              <a:rPr lang="en-US" dirty="0" smtClean="0"/>
              <a:t>|__MS1</a:t>
            </a:r>
            <a:endParaRPr lang="en-US" dirty="0"/>
          </a:p>
          <a:p>
            <a:r>
              <a:rPr lang="en-US"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989562"/>
            <a:ext cx="4632601" cy="2511738"/>
          </a:xfrm>
          <a:prstGeom prst="rect">
            <a:avLst/>
          </a:prstGeom>
        </p:spPr>
      </p:pic>
    </p:spTree>
    <p:extLst>
      <p:ext uri="{BB962C8B-B14F-4D97-AF65-F5344CB8AC3E}">
        <p14:creationId xmlns:p14="http://schemas.microsoft.com/office/powerpoint/2010/main" val="444239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69266"/>
            <a:ext cx="6732240" cy="4448729"/>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Formula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868230" y="3278307"/>
            <a:ext cx="2855897" cy="193968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Formula Link</a:t>
            </a:r>
            <a:endParaRPr lang="en-US" altLang="zh-CN" sz="800" u="sng" dirty="0" smtClean="0"/>
          </a:p>
          <a:p>
            <a:r>
              <a:rPr lang="en-US" altLang="zh-CN" sz="1200" dirty="0" smtClean="0"/>
              <a:t>Click on the link of one formula for query in </a:t>
            </a:r>
            <a:r>
              <a:rPr lang="en-US" altLang="zh-CN" sz="1200" dirty="0" err="1" smtClean="0"/>
              <a:t>BioDeep</a:t>
            </a:r>
            <a:r>
              <a:rPr lang="en-US" altLang="zh-CN" sz="1200" dirty="0" smtClean="0"/>
              <a:t> knowledge database</a:t>
            </a:r>
            <a:endParaRPr lang="zh-CN" altLang="en-US" sz="1200" dirty="0"/>
          </a:p>
        </p:txBody>
      </p:sp>
      <p:cxnSp>
        <p:nvCxnSpPr>
          <p:cNvPr id="8" name="肘形连接符 22"/>
          <p:cNvCxnSpPr>
            <a:stCxn id="15" idx="1"/>
            <a:endCxn id="7" idx="3"/>
          </p:cNvCxnSpPr>
          <p:nvPr/>
        </p:nvCxnSpPr>
        <p:spPr>
          <a:xfrm rot="10800000">
            <a:off x="2213806" y="1489868"/>
            <a:ext cx="1998954" cy="1224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4212760" y="2289690"/>
            <a:ext cx="431248"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3961010" y="2120176"/>
            <a:ext cx="3491310" cy="28255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994" y="2172349"/>
            <a:ext cx="2195736" cy="707886"/>
          </a:xfrm>
          <a:prstGeom prst="rect">
            <a:avLst/>
          </a:prstGeom>
          <a:noFill/>
        </p:spPr>
        <p:txBody>
          <a:bodyPr wrap="square" rtlCol="0">
            <a:spAutoFit/>
          </a:bodyPr>
          <a:lstStyle/>
          <a:p>
            <a:r>
              <a:rPr lang="en-US" altLang="zh-CN" sz="1600" u="sng" dirty="0" smtClean="0"/>
              <a:t>Formula Search</a:t>
            </a:r>
            <a:endParaRPr lang="en-US" altLang="zh-CN" sz="800" u="sng" dirty="0" smtClean="0"/>
          </a:p>
          <a:p>
            <a:r>
              <a:rPr lang="en-US" altLang="zh-CN" sz="1200" dirty="0" smtClean="0"/>
              <a:t>Select one of MS2 ion feature for run formula search</a:t>
            </a:r>
            <a:endParaRPr lang="zh-CN" altLang="en-US" sz="1200" dirty="0"/>
          </a:p>
        </p:txBody>
      </p:sp>
      <p:sp>
        <p:nvSpPr>
          <p:cNvPr id="18" name="TextBox 17"/>
          <p:cNvSpPr txBox="1"/>
          <p:nvPr/>
        </p:nvSpPr>
        <p:spPr>
          <a:xfrm>
            <a:off x="17992" y="4046399"/>
            <a:ext cx="2195736" cy="1077218"/>
          </a:xfrm>
          <a:prstGeom prst="rect">
            <a:avLst/>
          </a:prstGeom>
          <a:noFill/>
        </p:spPr>
        <p:txBody>
          <a:bodyPr wrap="square" rtlCol="0">
            <a:spAutoFit/>
          </a:bodyPr>
          <a:lstStyle/>
          <a:p>
            <a:r>
              <a:rPr lang="en-US" altLang="zh-CN" sz="1600" u="sng" dirty="0" smtClean="0"/>
              <a:t>View Search Result</a:t>
            </a:r>
            <a:endParaRPr lang="en-US" altLang="zh-CN" sz="800" u="sng" dirty="0" smtClean="0"/>
          </a:p>
          <a:p>
            <a:r>
              <a:rPr lang="en-US" altLang="zh-CN" sz="1200" dirty="0" smtClean="0"/>
              <a:t>Formula search result includes formula, exact mass, ppm error between the m/z and the evaluate m/z, precursor info</a:t>
            </a:r>
            <a:endParaRPr lang="zh-CN" altLang="en-US" sz="1200" dirty="0"/>
          </a:p>
        </p:txBody>
      </p:sp>
      <p:cxnSp>
        <p:nvCxnSpPr>
          <p:cNvPr id="19" name="肘形连接符 22"/>
          <p:cNvCxnSpPr>
            <a:stCxn id="6" idx="1"/>
            <a:endCxn id="17" idx="3"/>
          </p:cNvCxnSpPr>
          <p:nvPr/>
        </p:nvCxnSpPr>
        <p:spPr>
          <a:xfrm rot="10800000">
            <a:off x="2213730" y="2526293"/>
            <a:ext cx="654500" cy="172185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3"/>
            <a:endCxn id="18" idx="2"/>
          </p:cNvCxnSpPr>
          <p:nvPr/>
        </p:nvCxnSpPr>
        <p:spPr>
          <a:xfrm flipH="1">
            <a:off x="1115860" y="3532954"/>
            <a:ext cx="6336460" cy="1590663"/>
          </a:xfrm>
          <a:prstGeom prst="bentConnector4">
            <a:avLst>
              <a:gd name="adj1" fmla="val -3608"/>
              <a:gd name="adj2" fmla="val 1143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1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DEMO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841276"/>
            <a:ext cx="6444208" cy="4255239"/>
          </a:xfrm>
          <a:prstGeom prst="rect">
            <a:avLst/>
          </a:prstGeom>
        </p:spPr>
      </p:pic>
      <p:sp>
        <p:nvSpPr>
          <p:cNvPr id="14" name="内容占位符 4"/>
          <p:cNvSpPr txBox="1">
            <a:spLocks/>
          </p:cNvSpPr>
          <p:nvPr/>
        </p:nvSpPr>
        <p:spPr>
          <a:xfrm>
            <a:off x="107504" y="1057300"/>
            <a:ext cx="2664296" cy="39604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Ms2 ion feature with m/z 132.1016 and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112 sec was selected for run formula de-novo search.</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 list of candidate formula was generated, with different exact mass and precursor type for match the parent ion m/z 132.1016</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12706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Query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972" y="932916"/>
            <a:ext cx="6817260" cy="4015580"/>
          </a:xfrm>
          <a:prstGeom prst="rect">
            <a:avLst/>
          </a:prstGeom>
        </p:spPr>
      </p:pic>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of the formula link for query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KB with formula as search term</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Find Leucine match the formula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search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result:</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C6H13NO2[M+H]+</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3537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b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b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0890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395807"/>
            <a:ext cx="3168352" cy="20545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57300"/>
            <a:ext cx="4395077" cy="2128119"/>
          </a:xfrm>
          <a:prstGeom prst="rect">
            <a:avLst/>
          </a:prstGeom>
        </p:spPr>
      </p:pic>
      <p:sp>
        <p:nvSpPr>
          <p:cNvPr id="13" name="TextBox 12"/>
          <p:cNvSpPr txBox="1"/>
          <p:nvPr/>
        </p:nvSpPr>
        <p:spPr>
          <a:xfrm>
            <a:off x="107504" y="4358918"/>
            <a:ext cx="5184576" cy="52322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Apply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software required of Connect to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Cloud Services</a:t>
            </a:r>
          </a:p>
        </p:txBody>
      </p:sp>
      <p:sp>
        <p:nvSpPr>
          <p:cNvPr id="14" name="TextBox 13"/>
          <p:cNvSpPr txBox="1"/>
          <p:nvPr/>
        </p:nvSpPr>
        <p:spPr>
          <a:xfrm>
            <a:off x="40235" y="4909416"/>
            <a:ext cx="5525872" cy="600164"/>
          </a:xfrm>
          <a:prstGeom prst="rect">
            <a:avLst/>
          </a:prstGeom>
          <a:noFill/>
        </p:spPr>
        <p:txBody>
          <a:bodyPr wrap="none" rtlCol="0">
            <a:spAutoFit/>
          </a:bodyPr>
          <a:lstStyle/>
          <a:p>
            <a:r>
              <a:rPr lang="en-US" sz="1100" dirty="0"/>
              <a:t>X. Shen, R. Wang, X. </a:t>
            </a:r>
            <a:r>
              <a:rPr lang="en-US" sz="1100" dirty="0" err="1"/>
              <a:t>Xiong</a:t>
            </a:r>
            <a:r>
              <a:rPr lang="en-US" sz="1100" dirty="0"/>
              <a:t>, Y. Yin, Y. </a:t>
            </a:r>
            <a:r>
              <a:rPr lang="en-US" sz="1100" dirty="0" err="1"/>
              <a:t>Cai</a:t>
            </a:r>
            <a:r>
              <a:rPr lang="en-US" sz="1100" dirty="0"/>
              <a:t>, Z. Ma, N. Liu, and Z.-J. Zhu* (Corresponding Author), </a:t>
            </a:r>
            <a:endParaRPr lang="en-US" sz="1100" dirty="0" smtClean="0"/>
          </a:p>
          <a:p>
            <a:r>
              <a:rPr lang="en-US" sz="1100" dirty="0" smtClean="0"/>
              <a:t>Metabolic </a:t>
            </a:r>
            <a:r>
              <a:rPr lang="en-US" sz="1100" dirty="0"/>
              <a:t>Reaction Network-based Recursive Metabolite Annotation for </a:t>
            </a:r>
            <a:endParaRPr lang="en-US" sz="1100" dirty="0" smtClean="0"/>
          </a:p>
          <a:p>
            <a:r>
              <a:rPr lang="en-US" sz="1100" dirty="0" smtClean="0"/>
              <a:t>Untargeted </a:t>
            </a:r>
            <a:r>
              <a:rPr lang="en-US" sz="1100" dirty="0"/>
              <a:t>Metabolomics, Nature Communications, 2019, 10: 1516.</a:t>
            </a:r>
          </a:p>
        </p:txBody>
      </p:sp>
      <p:sp>
        <p:nvSpPr>
          <p:cNvPr id="15" name="TextBox 14"/>
          <p:cNvSpPr txBox="1"/>
          <p:nvPr/>
        </p:nvSpPr>
        <p:spPr>
          <a:xfrm>
            <a:off x="193078" y="793065"/>
            <a:ext cx="4322372" cy="353943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Metabolic reaction network and spectral similarity of neighbor metabolites in reaction pairs.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construction of MRN using the reaction pairs retrieved from KEGG. An example is given to show that structurally similar reaction-paired neighbor metabolites have a high similarity of MS2 spectra. b Spectral similarity between metabolites in reaction and non-reaction pairs, respectively.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neighbor metabolites are then annotated by using the matching m/z, surrogate MS2 spectrum, and theoretical RT with unknown peaks (gray square, round 1). The recursive annotation runs until there are no new annotated metabolites (round n). </a:t>
            </a:r>
          </a:p>
        </p:txBody>
      </p:sp>
    </p:spTree>
    <p:extLst>
      <p:ext uri="{BB962C8B-B14F-4D97-AF65-F5344CB8AC3E}">
        <p14:creationId xmlns:p14="http://schemas.microsoft.com/office/powerpoint/2010/main" val="20905591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67" y="769266"/>
            <a:ext cx="6774436" cy="4464498"/>
          </a:xfrm>
          <a:prstGeom prst="rect">
            <a:avLst/>
          </a:prstGeom>
        </p:spPr>
      </p:pic>
      <p:sp>
        <p:nvSpPr>
          <p:cNvPr id="6" name="矩形 1"/>
          <p:cNvSpPr/>
          <p:nvPr/>
        </p:nvSpPr>
        <p:spPr>
          <a:xfrm>
            <a:off x="3491881" y="2713484"/>
            <a:ext cx="2160240" cy="129614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4283968" y="1633363"/>
            <a:ext cx="4608512" cy="93610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261884"/>
          </a:xfrm>
          <a:prstGeom prst="rect">
            <a:avLst/>
          </a:prstGeom>
          <a:noFill/>
        </p:spPr>
        <p:txBody>
          <a:bodyPr wrap="square" rtlCol="0">
            <a:spAutoFit/>
          </a:bodyPr>
          <a:lstStyle/>
          <a:p>
            <a:r>
              <a:rPr lang="en-US" altLang="zh-CN" sz="1600" u="sng" dirty="0" err="1" smtClean="0"/>
              <a:t>MetaDNA</a:t>
            </a:r>
            <a:r>
              <a:rPr lang="en-US" altLang="zh-CN" sz="1600" u="sng" dirty="0" smtClean="0"/>
              <a:t> Result Table</a:t>
            </a:r>
            <a:endParaRPr lang="en-US" altLang="zh-CN" sz="800" u="sng" dirty="0" smtClean="0"/>
          </a:p>
          <a:p>
            <a:r>
              <a:rPr lang="en-US" altLang="zh-CN" sz="1200" dirty="0" smtClean="0"/>
              <a:t>Show the </a:t>
            </a:r>
            <a:r>
              <a:rPr lang="en-US" altLang="zh-CN" sz="1200" dirty="0" err="1" smtClean="0"/>
              <a:t>MetaDNA</a:t>
            </a:r>
            <a:r>
              <a:rPr lang="en-US" altLang="zh-CN" sz="1200" dirty="0" smtClean="0"/>
              <a:t> DIA annotation result at here, include KEGG ID, KEGG reaction chain information, KEGG partner compound information </a:t>
            </a:r>
            <a:endParaRPr lang="zh-CN" altLang="en-US" sz="1200" dirty="0"/>
          </a:p>
        </p:txBody>
      </p:sp>
      <p:cxnSp>
        <p:nvCxnSpPr>
          <p:cNvPr id="9" name="肘形连接符 22"/>
          <p:cNvCxnSpPr>
            <a:stCxn id="7" idx="1"/>
            <a:endCxn id="8" idx="3"/>
          </p:cNvCxnSpPr>
          <p:nvPr/>
        </p:nvCxnSpPr>
        <p:spPr>
          <a:xfrm rot="10800000">
            <a:off x="2213806" y="1674534"/>
            <a:ext cx="2070162" cy="426883"/>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496" y="3105511"/>
            <a:ext cx="2195736" cy="892552"/>
          </a:xfrm>
          <a:prstGeom prst="rect">
            <a:avLst/>
          </a:prstGeom>
          <a:noFill/>
        </p:spPr>
        <p:txBody>
          <a:bodyPr wrap="square" rtlCol="0">
            <a:spAutoFit/>
          </a:bodyPr>
          <a:lstStyle/>
          <a:p>
            <a:r>
              <a:rPr lang="en-US" altLang="zh-CN" sz="1600" u="sng" dirty="0" err="1" smtClean="0"/>
              <a:t>MetaDNA</a:t>
            </a:r>
            <a:r>
              <a:rPr lang="en-US" altLang="zh-CN" sz="1600" u="sng" dirty="0" smtClean="0"/>
              <a:t> Search</a:t>
            </a:r>
          </a:p>
          <a:p>
            <a:r>
              <a:rPr lang="en-US" altLang="zh-CN" sz="1200" dirty="0" smtClean="0"/>
              <a:t>Run </a:t>
            </a:r>
            <a:r>
              <a:rPr lang="en-US" altLang="zh-CN" sz="1200" dirty="0" err="1" smtClean="0"/>
              <a:t>metaDNA</a:t>
            </a:r>
            <a:r>
              <a:rPr lang="en-US" altLang="zh-CN" sz="1200" dirty="0" smtClean="0"/>
              <a:t> search via context menu on the raw data file features explorer </a:t>
            </a:r>
            <a:endParaRPr lang="zh-CN" altLang="en-US" sz="1200" dirty="0"/>
          </a:p>
        </p:txBody>
      </p:sp>
      <p:cxnSp>
        <p:nvCxnSpPr>
          <p:cNvPr id="12" name="肘形连接符 22"/>
          <p:cNvCxnSpPr>
            <a:stCxn id="6" idx="2"/>
            <a:endCxn id="11" idx="3"/>
          </p:cNvCxnSpPr>
          <p:nvPr/>
        </p:nvCxnSpPr>
        <p:spPr>
          <a:xfrm rot="5400000" flipH="1">
            <a:off x="3172696" y="2610324"/>
            <a:ext cx="457841" cy="2340769"/>
          </a:xfrm>
          <a:prstGeom prst="bentConnector4">
            <a:avLst>
              <a:gd name="adj1" fmla="val -49930"/>
              <a:gd name="adj2" fmla="val 730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58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84" y="769267"/>
            <a:ext cx="6777516" cy="4473472"/>
          </a:xfrm>
          <a:prstGeom prst="rect">
            <a:avLst/>
          </a:prstGeom>
        </p:spPr>
      </p:pic>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Infer Alignment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734696" y="4203878"/>
            <a:ext cx="6157784" cy="50405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3849180" y="1910196"/>
            <a:ext cx="4107196" cy="21714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631216"/>
          </a:xfrm>
          <a:prstGeom prst="rect">
            <a:avLst/>
          </a:prstGeom>
          <a:noFill/>
        </p:spPr>
        <p:txBody>
          <a:bodyPr wrap="square" rtlCol="0">
            <a:spAutoFit/>
          </a:bodyPr>
          <a:lstStyle/>
          <a:p>
            <a:r>
              <a:rPr lang="en-US" altLang="zh-CN" sz="1600" u="sng" dirty="0" err="1" smtClean="0"/>
              <a:t>MetaDNA</a:t>
            </a:r>
            <a:r>
              <a:rPr lang="en-US" altLang="zh-CN" sz="1600" u="sng" dirty="0" smtClean="0"/>
              <a:t> Alignment</a:t>
            </a:r>
            <a:endParaRPr lang="en-US" altLang="zh-CN" sz="800" u="sng" dirty="0" smtClean="0"/>
          </a:p>
          <a:p>
            <a:r>
              <a:rPr lang="en-US" altLang="zh-CN" sz="1200" dirty="0" smtClean="0"/>
              <a:t>The MS2 DIA alignment from </a:t>
            </a:r>
            <a:r>
              <a:rPr lang="en-US" altLang="zh-CN" sz="1200" dirty="0" err="1" smtClean="0"/>
              <a:t>metaDNA</a:t>
            </a:r>
            <a:r>
              <a:rPr lang="en-US" altLang="zh-CN" sz="1200" dirty="0" smtClean="0"/>
              <a:t> result will be show at the plot viewer</a:t>
            </a:r>
          </a:p>
          <a:p>
            <a:endParaRPr lang="en-US" altLang="zh-CN" sz="1200" dirty="0"/>
          </a:p>
          <a:p>
            <a:r>
              <a:rPr lang="en-US" altLang="zh-CN" sz="1200" dirty="0"/>
              <a:t>The </a:t>
            </a:r>
            <a:r>
              <a:rPr lang="en-US" altLang="zh-CN" sz="1200" dirty="0" smtClean="0"/>
              <a:t>L-Methionine its predicted as 104.18/133.12 in MS2</a:t>
            </a:r>
            <a:endParaRPr lang="en-US" altLang="zh-CN" sz="1200" dirty="0"/>
          </a:p>
          <a:p>
            <a:endParaRPr lang="zh-CN" altLang="en-US" sz="1200" dirty="0"/>
          </a:p>
        </p:txBody>
      </p:sp>
      <p:cxnSp>
        <p:nvCxnSpPr>
          <p:cNvPr id="9" name="肘形连接符 22"/>
          <p:cNvCxnSpPr>
            <a:stCxn id="7" idx="1"/>
            <a:endCxn id="8" idx="3"/>
          </p:cNvCxnSpPr>
          <p:nvPr/>
        </p:nvCxnSpPr>
        <p:spPr>
          <a:xfrm rot="10800000">
            <a:off x="2213806" y="1859200"/>
            <a:ext cx="1635374" cy="113671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335" y="4391358"/>
            <a:ext cx="2464031" cy="892552"/>
          </a:xfrm>
          <a:prstGeom prst="rect">
            <a:avLst/>
          </a:prstGeom>
          <a:noFill/>
        </p:spPr>
        <p:txBody>
          <a:bodyPr wrap="square" rtlCol="0">
            <a:spAutoFit/>
          </a:bodyPr>
          <a:lstStyle/>
          <a:p>
            <a:r>
              <a:rPr lang="en-US" altLang="zh-CN" sz="1600" u="sng" dirty="0" smtClean="0"/>
              <a:t>View </a:t>
            </a:r>
            <a:r>
              <a:rPr lang="en-US" altLang="zh-CN" sz="1600" u="sng" dirty="0" err="1" smtClean="0"/>
              <a:t>MetaDNA</a:t>
            </a:r>
            <a:r>
              <a:rPr lang="en-US" altLang="zh-CN" sz="1600" u="sng" dirty="0" smtClean="0"/>
              <a:t> Alignment</a:t>
            </a:r>
          </a:p>
          <a:p>
            <a:r>
              <a:rPr lang="en-US" altLang="zh-CN" sz="1200" dirty="0" smtClean="0"/>
              <a:t>Select one row in the result table, and then show </a:t>
            </a:r>
            <a:r>
              <a:rPr lang="en-US" altLang="zh-CN" sz="1200" dirty="0" err="1" smtClean="0"/>
              <a:t>contex</a:t>
            </a:r>
            <a:r>
              <a:rPr lang="en-US" altLang="zh-CN" sz="1200" dirty="0" smtClean="0"/>
              <a:t> menu with mouse right button click </a:t>
            </a:r>
            <a:endParaRPr lang="zh-CN" altLang="en-US" sz="1200" dirty="0"/>
          </a:p>
        </p:txBody>
      </p:sp>
      <p:cxnSp>
        <p:nvCxnSpPr>
          <p:cNvPr id="12" name="肘形连接符 22"/>
          <p:cNvCxnSpPr>
            <a:stCxn id="6" idx="2"/>
            <a:endCxn id="11" idx="2"/>
          </p:cNvCxnSpPr>
          <p:nvPr/>
        </p:nvCxnSpPr>
        <p:spPr>
          <a:xfrm rot="5400000">
            <a:off x="3257483" y="2727804"/>
            <a:ext cx="575975" cy="4536237"/>
          </a:xfrm>
          <a:prstGeom prst="bentConnector3">
            <a:avLst>
              <a:gd name="adj1" fmla="val 13968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79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MS Reference(</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841276"/>
            <a:ext cx="5621251" cy="4328208"/>
          </a:xfrm>
          <a:prstGeom prst="rect">
            <a:avLst/>
          </a:prstGeom>
        </p:spPr>
      </p:pic>
      <p:sp>
        <p:nvSpPr>
          <p:cNvPr id="13" name="内容占位符 4"/>
          <p:cNvSpPr txBox="1">
            <a:spLocks/>
          </p:cNvSpPr>
          <p:nvPr/>
        </p:nvSpPr>
        <p:spPr>
          <a:xfrm>
            <a:off x="35496" y="899116"/>
            <a:ext cx="3384376" cy="4550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of the MS reference data record(</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CE000446)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database shows that the MS2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of L-Methionine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[104.0528, 133.03] </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MS2 is [104.18, 133.12],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is agree with the MS reference data record.</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ROI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feature M150T105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annotated as L-Methionine successfully via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software.</a:t>
            </a:r>
          </a:p>
        </p:txBody>
      </p:sp>
    </p:spTree>
    <p:extLst>
      <p:ext uri="{BB962C8B-B14F-4D97-AF65-F5344CB8AC3E}">
        <p14:creationId xmlns:p14="http://schemas.microsoft.com/office/powerpoint/2010/main" val="2870690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798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566" y="769266"/>
            <a:ext cx="6774434" cy="446449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627785" y="1849388"/>
            <a:ext cx="1584176" cy="7200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Open Explorer</a:t>
            </a:r>
            <a:endParaRPr lang="en-US" altLang="zh-CN" sz="800" u="sng" dirty="0" smtClean="0"/>
          </a:p>
          <a:p>
            <a:r>
              <a:rPr lang="en-US" altLang="zh-CN" sz="1200" dirty="0" smtClean="0"/>
              <a:t>Select one of the raw data file in the file explorer and then open viewer from the context menu.</a:t>
            </a:r>
            <a:endParaRPr lang="zh-CN" altLang="en-US" sz="1200" dirty="0"/>
          </a:p>
        </p:txBody>
      </p:sp>
      <p:cxnSp>
        <p:nvCxnSpPr>
          <p:cNvPr id="8" name="肘形连接符 22"/>
          <p:cNvCxnSpPr>
            <a:stCxn id="6" idx="1"/>
            <a:endCxn id="7" idx="3"/>
          </p:cNvCxnSpPr>
          <p:nvPr/>
        </p:nvCxnSpPr>
        <p:spPr>
          <a:xfrm rot="10800000">
            <a:off x="2213807" y="1489868"/>
            <a:ext cx="413979" cy="71956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3635896" y="4096380"/>
            <a:ext cx="1368152"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4121402" y="1936143"/>
            <a:ext cx="4627062" cy="2073483"/>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5065" y="2671531"/>
            <a:ext cx="2195736" cy="892552"/>
          </a:xfrm>
          <a:prstGeom prst="rect">
            <a:avLst/>
          </a:prstGeom>
          <a:noFill/>
        </p:spPr>
        <p:txBody>
          <a:bodyPr wrap="square" rtlCol="0">
            <a:spAutoFit/>
          </a:bodyPr>
          <a:lstStyle/>
          <a:p>
            <a:r>
              <a:rPr lang="en-US" altLang="zh-CN" sz="1600" u="sng" dirty="0" smtClean="0"/>
              <a:t>Select RT range</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sp>
        <p:nvSpPr>
          <p:cNvPr id="18" name="TextBox 17"/>
          <p:cNvSpPr txBox="1"/>
          <p:nvPr/>
        </p:nvSpPr>
        <p:spPr>
          <a:xfrm>
            <a:off x="52953" y="4441676"/>
            <a:ext cx="2195736" cy="707886"/>
          </a:xfrm>
          <a:prstGeom prst="rect">
            <a:avLst/>
          </a:prstGeom>
          <a:noFill/>
        </p:spPr>
        <p:txBody>
          <a:bodyPr wrap="square" rtlCol="0">
            <a:spAutoFit/>
          </a:bodyPr>
          <a:lstStyle/>
          <a:p>
            <a:r>
              <a:rPr lang="en-US" altLang="zh-CN" sz="1600" u="sng" dirty="0" smtClean="0"/>
              <a:t>View MS1</a:t>
            </a:r>
            <a:endParaRPr lang="en-US" altLang="zh-CN" sz="800" u="sng" dirty="0" smtClean="0"/>
          </a:p>
          <a:p>
            <a:r>
              <a:rPr lang="en-US" altLang="zh-CN" sz="1200" dirty="0" smtClean="0"/>
              <a:t>Display MS1 ions in a given </a:t>
            </a:r>
            <a:r>
              <a:rPr lang="en-US" altLang="zh-CN" sz="1200" dirty="0" err="1" smtClean="0"/>
              <a:t>rt</a:t>
            </a:r>
            <a:r>
              <a:rPr lang="en-US" altLang="zh-CN" sz="1200" dirty="0" smtClean="0"/>
              <a:t> range.</a:t>
            </a:r>
            <a:endParaRPr lang="zh-CN" altLang="en-US" sz="1200" dirty="0"/>
          </a:p>
        </p:txBody>
      </p:sp>
      <p:cxnSp>
        <p:nvCxnSpPr>
          <p:cNvPr id="19" name="肘形连接符 22"/>
          <p:cNvCxnSpPr>
            <a:stCxn id="15" idx="1"/>
            <a:endCxn id="17" idx="3"/>
          </p:cNvCxnSpPr>
          <p:nvPr/>
        </p:nvCxnSpPr>
        <p:spPr>
          <a:xfrm rot="10800000">
            <a:off x="2260802" y="3117808"/>
            <a:ext cx="1375095" cy="140324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2"/>
            <a:endCxn id="18" idx="2"/>
          </p:cNvCxnSpPr>
          <p:nvPr/>
        </p:nvCxnSpPr>
        <p:spPr>
          <a:xfrm rot="5400000">
            <a:off x="3222909" y="1937538"/>
            <a:ext cx="1139936" cy="5284112"/>
          </a:xfrm>
          <a:prstGeom prst="bentConnector3">
            <a:avLst>
              <a:gd name="adj1" fmla="val 12005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90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333" y="785640"/>
            <a:ext cx="6723668" cy="4448124"/>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Explorer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Contex</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Menu</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6156176" y="4368738"/>
            <a:ext cx="1008112" cy="88139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4"/>
          <p:cNvSpPr txBox="1">
            <a:spLocks/>
          </p:cNvSpPr>
          <p:nvPr/>
        </p:nvSpPr>
        <p:spPr>
          <a:xfrm>
            <a:off x="35496" y="1154887"/>
            <a:ext cx="2384837"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Reset: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 reset explorer to initial status</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Pin:</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mouse select of the RT range will not update explorer to new RT range</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switch the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between the TIC and BPC </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Filter MS2: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Show the ms2 ions in the given RT selection range</a:t>
            </a:r>
          </a:p>
        </p:txBody>
      </p:sp>
    </p:spTree>
    <p:extLst>
      <p:ext uri="{BB962C8B-B14F-4D97-AF65-F5344CB8AC3E}">
        <p14:creationId xmlns:p14="http://schemas.microsoft.com/office/powerpoint/2010/main" val="22722021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9" y="769267"/>
            <a:ext cx="6840760" cy="4492673"/>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MS1 Ions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5148064" y="2860022"/>
            <a:ext cx="1059905" cy="5040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268" y="3435270"/>
            <a:ext cx="2195736" cy="892552"/>
          </a:xfrm>
          <a:prstGeom prst="rect">
            <a:avLst/>
          </a:prstGeom>
          <a:noFill/>
        </p:spPr>
        <p:txBody>
          <a:bodyPr wrap="square" rtlCol="0">
            <a:spAutoFit/>
          </a:bodyPr>
          <a:lstStyle/>
          <a:p>
            <a:r>
              <a:rPr lang="en-US" altLang="zh-CN" sz="1600" u="sng" dirty="0" smtClean="0"/>
              <a:t>Show Matrix</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cxnSp>
        <p:nvCxnSpPr>
          <p:cNvPr id="8" name="肘形连接符 22"/>
          <p:cNvCxnSpPr>
            <a:stCxn id="15" idx="0"/>
            <a:endCxn id="7" idx="0"/>
          </p:cNvCxnSpPr>
          <p:nvPr/>
        </p:nvCxnSpPr>
        <p:spPr>
          <a:xfrm rot="16200000" flipH="1" flipV="1">
            <a:off x="3109453" y="866705"/>
            <a:ext cx="575248" cy="4561881"/>
          </a:xfrm>
          <a:prstGeom prst="bentConnector3">
            <a:avLst>
              <a:gd name="adj1" fmla="val -3973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5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800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Special Thanks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598" y="980695"/>
            <a:ext cx="4752528" cy="4320480"/>
          </a:xfrm>
        </p:spPr>
        <p:txBody>
          <a:bodyPr>
            <a:normAutofit/>
          </a:bodyPr>
          <a:lstStyle/>
          <a:p>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Special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thanks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to the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technical supports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from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Fisher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Scientific in the development of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t>
            </a:r>
          </a:p>
          <a:p>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Microsoft .NET library for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access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Raw via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Microsoft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VisualBasic.NET programming.</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RawFileReader</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reading tool. Copyright ©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2021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Fisher Scientific, Inc. All rights reserved</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://planetorbitrap.com/</a:t>
            </a:r>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788551"/>
            <a:ext cx="4283968" cy="4704768"/>
          </a:xfrm>
          <a:prstGeom prst="rect">
            <a:avLst/>
          </a:prstGeom>
        </p:spPr>
      </p:pic>
    </p:spTree>
    <p:extLst>
      <p:ext uri="{BB962C8B-B14F-4D97-AF65-F5344CB8AC3E}">
        <p14:creationId xmlns:p14="http://schemas.microsoft.com/office/powerpoint/2010/main" val="23389672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panose="02040503050406030204" pitchFamily="18" charset="0"/>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sSup>
                                        <m:sSupPr>
                                          <m:ctrlPr>
                                            <a:rPr lang="en-US" altLang="zh-CN" sz="2400" i="1" dirty="0">
                                              <a:solidFill>
                                                <a:srgbClr val="203864"/>
                                              </a:solidFill>
                                              <a:latin typeface="Cambria Math" panose="02040503050406030204" pitchFamily="18" charset="0"/>
                                              <a:ea typeface="微软雅黑" panose="020B0503020204020204" pitchFamily="34" charset="-122"/>
                                            </a:rPr>
                                          </m:ctrlPr>
                                        </m:sSupPr>
                                        <m:e>
                                          <m:sSub>
                                            <m:sSubPr>
                                              <m:ctrlPr>
                                                <a:rPr lang="en-US" altLang="zh-CN" sz="2400" i="1" dirty="0">
                                                  <a:solidFill>
                                                    <a:srgbClr val="203864"/>
                                                  </a:solidFill>
                                                  <a:latin typeface="Cambria Math" panose="02040503050406030204" pitchFamily="18" charset="0"/>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panose="02040503050406030204" pitchFamily="18" charset="0"/>
                                          <a:ea typeface="Cambria Math"/>
                                        </a:rPr>
                                      </m:ctrlPr>
                                    </m:naryPr>
                                    <m:sub/>
                                    <m:sup/>
                                    <m:e>
                                      <m:d>
                                        <m:dPr>
                                          <m:ctrlPr>
                                            <a:rPr lang="en-US" altLang="zh-CN" sz="2400" b="0" i="1" dirty="0" smtClean="0">
                                              <a:solidFill>
                                                <a:srgbClr val="203864"/>
                                              </a:solidFill>
                                              <a:latin typeface="Cambria Math" panose="02040503050406030204" pitchFamily="18" charset="0"/>
                                              <a:ea typeface="Cambria Math"/>
                                            </a:rPr>
                                          </m:ctrlPr>
                                        </m:dPr>
                                        <m:e>
                                          <m:sSup>
                                            <m:sSupPr>
                                              <m:ctrlPr>
                                                <a:rPr lang="en-US" altLang="zh-CN" sz="2400" b="0" i="1" dirty="0" smtClean="0">
                                                  <a:solidFill>
                                                    <a:srgbClr val="203864"/>
                                                  </a:solidFill>
                                                  <a:latin typeface="Cambria Math" panose="02040503050406030204" pitchFamily="18" charset="0"/>
                                                  <a:ea typeface="Cambria Math"/>
                                                </a:rPr>
                                              </m:ctrlPr>
                                            </m:sSupPr>
                                            <m:e>
                                              <m:sSub>
                                                <m:sSubPr>
                                                  <m:ctrlPr>
                                                    <a:rPr lang="en-US" altLang="zh-CN" sz="2400" b="0" i="1" dirty="0" smtClean="0">
                                                      <a:solidFill>
                                                        <a:srgbClr val="203864"/>
                                                      </a:solidFill>
                                                      <a:latin typeface="Cambria Math" panose="02040503050406030204" pitchFamily="18" charset="0"/>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val="20000"/>
                    </a:ext>
                  </a:extLst>
                </a:gridCol>
                <a:gridCol w="571410">
                  <a:extLst>
                    <a:ext uri="{9D8B030D-6E8A-4147-A177-3AD203B41FA5}">
                      <a16:colId xmlns:a16="http://schemas.microsoft.com/office/drawing/2014/main" val="20001"/>
                    </a:ext>
                  </a:extLst>
                </a:gridCol>
                <a:gridCol w="672075">
                  <a:extLst>
                    <a:ext uri="{9D8B030D-6E8A-4147-A177-3AD203B41FA5}">
                      <a16:colId xmlns:a16="http://schemas.microsoft.com/office/drawing/2014/main" val="20002"/>
                    </a:ext>
                  </a:extLst>
                </a:gridCol>
                <a:gridCol w="672075">
                  <a:extLst>
                    <a:ext uri="{9D8B030D-6E8A-4147-A177-3AD203B41FA5}">
                      <a16:colId xmlns:a16="http://schemas.microsoft.com/office/drawing/2014/main"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Search</a:t>
            </a:r>
            <a:endParaRPr lang="zh-CN" alt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94791"/>
            <a:ext cx="6660233" cy="4384272"/>
          </a:xfrm>
          <a:prstGeom prst="rect">
            <a:avLst/>
          </a:prstGeom>
        </p:spPr>
      </p:pic>
      <p:sp>
        <p:nvSpPr>
          <p:cNvPr id="4" name="矩形 1"/>
          <p:cNvSpPr/>
          <p:nvPr/>
        </p:nvSpPr>
        <p:spPr>
          <a:xfrm>
            <a:off x="2483768" y="841276"/>
            <a:ext cx="1008112"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1921396"/>
            <a:ext cx="1656184"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2699792" y="4441676"/>
            <a:ext cx="936104" cy="3600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985292"/>
            <a:ext cx="2067417" cy="861774"/>
          </a:xfrm>
          <a:prstGeom prst="rect">
            <a:avLst/>
          </a:prstGeom>
          <a:noFill/>
        </p:spPr>
        <p:txBody>
          <a:bodyPr wrap="square" rtlCol="0">
            <a:spAutoFit/>
          </a:bodyPr>
          <a:lstStyle/>
          <a:p>
            <a:r>
              <a:rPr lang="en-US" u="sng" dirty="0" smtClean="0"/>
              <a:t>Spectrum Search</a:t>
            </a:r>
          </a:p>
          <a:p>
            <a:endParaRPr lang="en-US" sz="800" dirty="0"/>
          </a:p>
          <a:p>
            <a:r>
              <a:rPr lang="en-US" sz="1200" dirty="0" smtClean="0"/>
              <a:t>Click Spectrum Search Icon for open MS2 search toolkit</a:t>
            </a:r>
            <a:endParaRPr lang="en-US" sz="1200" dirty="0"/>
          </a:p>
        </p:txBody>
      </p:sp>
      <p:sp>
        <p:nvSpPr>
          <p:cNvPr id="8" name="TextBox 7"/>
          <p:cNvSpPr txBox="1"/>
          <p:nvPr/>
        </p:nvSpPr>
        <p:spPr>
          <a:xfrm>
            <a:off x="2971" y="2497138"/>
            <a:ext cx="2067417" cy="861774"/>
          </a:xfrm>
          <a:prstGeom prst="rect">
            <a:avLst/>
          </a:prstGeom>
          <a:noFill/>
        </p:spPr>
        <p:txBody>
          <a:bodyPr wrap="square" rtlCol="0">
            <a:spAutoFit/>
          </a:bodyPr>
          <a:lstStyle/>
          <a:p>
            <a:r>
              <a:rPr lang="en-US" u="sng" dirty="0" smtClean="0"/>
              <a:t>Input Spectrum</a:t>
            </a:r>
          </a:p>
          <a:p>
            <a:endParaRPr lang="en-US" sz="800" dirty="0"/>
          </a:p>
          <a:p>
            <a:r>
              <a:rPr lang="en-US" sz="1200" dirty="0" smtClean="0"/>
              <a:t>Input MS2 spectrum matrix at the input table</a:t>
            </a:r>
            <a:endParaRPr lang="en-US" sz="1200" dirty="0"/>
          </a:p>
        </p:txBody>
      </p:sp>
      <p:sp>
        <p:nvSpPr>
          <p:cNvPr id="9" name="TextBox 8"/>
          <p:cNvSpPr txBox="1"/>
          <p:nvPr/>
        </p:nvSpPr>
        <p:spPr>
          <a:xfrm>
            <a:off x="14836" y="4085120"/>
            <a:ext cx="2067417" cy="1046440"/>
          </a:xfrm>
          <a:prstGeom prst="rect">
            <a:avLst/>
          </a:prstGeom>
          <a:noFill/>
        </p:spPr>
        <p:txBody>
          <a:bodyPr wrap="square" rtlCol="0">
            <a:spAutoFit/>
          </a:bodyPr>
          <a:lstStyle/>
          <a:p>
            <a:r>
              <a:rPr lang="en-US" u="sng" dirty="0" smtClean="0"/>
              <a:t>Run Search</a:t>
            </a:r>
          </a:p>
          <a:p>
            <a:endParaRPr lang="en-US" sz="800" dirty="0"/>
          </a:p>
          <a:p>
            <a:r>
              <a:rPr lang="en-US" sz="1200" dirty="0" smtClean="0"/>
              <a:t>Click Search button for run MS2 search between all raw data files in the file explorer</a:t>
            </a:r>
            <a:endParaRPr lang="en-US" sz="1200" dirty="0"/>
          </a:p>
        </p:txBody>
      </p:sp>
      <p:cxnSp>
        <p:nvCxnSpPr>
          <p:cNvPr id="10" name="肘形连接符 22"/>
          <p:cNvCxnSpPr>
            <a:stCxn id="4" idx="1"/>
            <a:endCxn id="7" idx="2"/>
          </p:cNvCxnSpPr>
          <p:nvPr/>
        </p:nvCxnSpPr>
        <p:spPr>
          <a:xfrm rot="10800000" flipV="1">
            <a:off x="1048546" y="1237320"/>
            <a:ext cx="1435223" cy="609746"/>
          </a:xfrm>
          <a:prstGeom prst="bentConnector4">
            <a:avLst>
              <a:gd name="adj1" fmla="val 13988"/>
              <a:gd name="adj2" fmla="val 13749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a:off x="2070388" y="2928026"/>
            <a:ext cx="557396" cy="145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肘形连接符 22"/>
          <p:cNvCxnSpPr>
            <a:stCxn id="6" idx="2"/>
            <a:endCxn id="9" idx="0"/>
          </p:cNvCxnSpPr>
          <p:nvPr/>
        </p:nvCxnSpPr>
        <p:spPr>
          <a:xfrm rot="5400000" flipH="1">
            <a:off x="1749897" y="3383769"/>
            <a:ext cx="716596" cy="2119299"/>
          </a:xfrm>
          <a:prstGeom prst="bentConnector5">
            <a:avLst>
              <a:gd name="adj1" fmla="val -31901"/>
              <a:gd name="adj2" fmla="val 36655"/>
              <a:gd name="adj3" fmla="val 13190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68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32" y="779564"/>
            <a:ext cx="6709802" cy="4442423"/>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Search Result</a:t>
            </a:r>
            <a:endParaRPr lang="zh-CN" altLang="en-US" sz="3600" dirty="0"/>
          </a:p>
        </p:txBody>
      </p:sp>
      <p:sp>
        <p:nvSpPr>
          <p:cNvPr id="4" name="矩形 1"/>
          <p:cNvSpPr/>
          <p:nvPr/>
        </p:nvSpPr>
        <p:spPr>
          <a:xfrm>
            <a:off x="2637562" y="1705050"/>
            <a:ext cx="2798534"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2569468"/>
            <a:ext cx="5256584"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1086333"/>
            <a:ext cx="2067417" cy="1231106"/>
          </a:xfrm>
          <a:prstGeom prst="rect">
            <a:avLst/>
          </a:prstGeom>
          <a:noFill/>
        </p:spPr>
        <p:txBody>
          <a:bodyPr wrap="square" rtlCol="0">
            <a:spAutoFit/>
          </a:bodyPr>
          <a:lstStyle/>
          <a:p>
            <a:r>
              <a:rPr lang="en-US" u="sng" dirty="0" smtClean="0"/>
              <a:t>Search Result</a:t>
            </a:r>
          </a:p>
          <a:p>
            <a:endParaRPr lang="en-US" sz="800" dirty="0"/>
          </a:p>
          <a:p>
            <a:r>
              <a:rPr lang="en-US" sz="1200" dirty="0" smtClean="0"/>
              <a:t>All of the ms2 will be align with the custom MS matrix. No hits means no similar MS matrix in raw data file.</a:t>
            </a:r>
            <a:endParaRPr lang="en-US" sz="1200" dirty="0"/>
          </a:p>
        </p:txBody>
      </p:sp>
      <p:sp>
        <p:nvSpPr>
          <p:cNvPr id="8" name="TextBox 7"/>
          <p:cNvSpPr txBox="1"/>
          <p:nvPr/>
        </p:nvSpPr>
        <p:spPr>
          <a:xfrm>
            <a:off x="14836" y="3865612"/>
            <a:ext cx="2067417" cy="1046440"/>
          </a:xfrm>
          <a:prstGeom prst="rect">
            <a:avLst/>
          </a:prstGeom>
          <a:noFill/>
        </p:spPr>
        <p:txBody>
          <a:bodyPr wrap="square" rtlCol="0">
            <a:spAutoFit/>
          </a:bodyPr>
          <a:lstStyle/>
          <a:p>
            <a:r>
              <a:rPr lang="en-US" u="sng" dirty="0" smtClean="0"/>
              <a:t>View MS alignment</a:t>
            </a:r>
          </a:p>
          <a:p>
            <a:endParaRPr lang="en-US" sz="800" dirty="0"/>
          </a:p>
          <a:p>
            <a:r>
              <a:rPr lang="en-US" sz="1200" dirty="0" smtClean="0"/>
              <a:t>Mouse click with right button will pop up a context menu for view MS2 alignment result</a:t>
            </a:r>
            <a:endParaRPr lang="en-US" sz="1200" dirty="0"/>
          </a:p>
        </p:txBody>
      </p:sp>
      <p:cxnSp>
        <p:nvCxnSpPr>
          <p:cNvPr id="10" name="肘形连接符 22"/>
          <p:cNvCxnSpPr>
            <a:stCxn id="4" idx="1"/>
            <a:endCxn id="7" idx="2"/>
          </p:cNvCxnSpPr>
          <p:nvPr/>
        </p:nvCxnSpPr>
        <p:spPr>
          <a:xfrm rot="10800000" flipV="1">
            <a:off x="1048546" y="2101093"/>
            <a:ext cx="1589017" cy="216345"/>
          </a:xfrm>
          <a:prstGeom prst="bentConnector4">
            <a:avLst>
              <a:gd name="adj1" fmla="val 17473"/>
              <a:gd name="adj2" fmla="val 28872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flipV="1">
            <a:off x="2082254" y="2857500"/>
            <a:ext cx="545531" cy="1531332"/>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139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841276"/>
            <a:ext cx="6683422" cy="4402775"/>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Alignment</a:t>
            </a:r>
            <a:endParaRPr lang="zh-CN" altLang="en-US" sz="3600" dirty="0"/>
          </a:p>
        </p:txBody>
      </p:sp>
      <p:sp>
        <p:nvSpPr>
          <p:cNvPr id="4" name="矩形 1"/>
          <p:cNvSpPr/>
          <p:nvPr/>
        </p:nvSpPr>
        <p:spPr>
          <a:xfrm>
            <a:off x="1979712" y="1993404"/>
            <a:ext cx="4222415" cy="27737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6372200" y="1633202"/>
            <a:ext cx="1728192" cy="115229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0" y="2820034"/>
            <a:ext cx="1604836" cy="1877437"/>
          </a:xfrm>
          <a:prstGeom prst="rect">
            <a:avLst/>
          </a:prstGeom>
          <a:noFill/>
        </p:spPr>
        <p:txBody>
          <a:bodyPr wrap="square" rtlCol="0">
            <a:spAutoFit/>
          </a:bodyPr>
          <a:lstStyle/>
          <a:p>
            <a:r>
              <a:rPr lang="en-US" u="sng" dirty="0" smtClean="0"/>
              <a:t>MS2 Alignment</a:t>
            </a:r>
          </a:p>
          <a:p>
            <a:endParaRPr lang="en-US" sz="800" dirty="0"/>
          </a:p>
          <a:p>
            <a:r>
              <a:rPr lang="en-US" sz="1200" dirty="0" smtClean="0"/>
              <a:t>View the ms2 alignment result between the custom MS spectrum input and target ions in raw data file</a:t>
            </a:r>
            <a:endParaRPr lang="en-US" sz="1200" dirty="0"/>
          </a:p>
        </p:txBody>
      </p:sp>
      <p:sp>
        <p:nvSpPr>
          <p:cNvPr id="8" name="TextBox 7"/>
          <p:cNvSpPr txBox="1"/>
          <p:nvPr/>
        </p:nvSpPr>
        <p:spPr>
          <a:xfrm>
            <a:off x="8028384" y="3721596"/>
            <a:ext cx="1340000" cy="1323439"/>
          </a:xfrm>
          <a:prstGeom prst="rect">
            <a:avLst/>
          </a:prstGeom>
          <a:noFill/>
        </p:spPr>
        <p:txBody>
          <a:bodyPr wrap="square" rtlCol="0">
            <a:spAutoFit/>
          </a:bodyPr>
          <a:lstStyle/>
          <a:p>
            <a:r>
              <a:rPr lang="en-US" u="sng" dirty="0" smtClean="0"/>
              <a:t>Alignment Score</a:t>
            </a:r>
          </a:p>
          <a:p>
            <a:endParaRPr lang="en-US" sz="800" dirty="0"/>
          </a:p>
          <a:p>
            <a:r>
              <a:rPr lang="en-US" sz="1200" dirty="0" smtClean="0"/>
              <a:t>View the alignment score details</a:t>
            </a:r>
            <a:endParaRPr lang="en-US" sz="1200" dirty="0"/>
          </a:p>
        </p:txBody>
      </p:sp>
      <p:cxnSp>
        <p:nvCxnSpPr>
          <p:cNvPr id="10" name="肘形连接符 22"/>
          <p:cNvCxnSpPr>
            <a:stCxn id="4" idx="1"/>
            <a:endCxn id="7" idx="0"/>
          </p:cNvCxnSpPr>
          <p:nvPr/>
        </p:nvCxnSpPr>
        <p:spPr>
          <a:xfrm rot="10800000">
            <a:off x="802418" y="2820035"/>
            <a:ext cx="1177294" cy="560255"/>
          </a:xfrm>
          <a:prstGeom prst="bentConnector4">
            <a:avLst>
              <a:gd name="adj1" fmla="val 15921"/>
              <a:gd name="adj2" fmla="val 14080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3"/>
            <a:endCxn id="8" idx="0"/>
          </p:cNvCxnSpPr>
          <p:nvPr/>
        </p:nvCxnSpPr>
        <p:spPr>
          <a:xfrm>
            <a:off x="8100392" y="2209347"/>
            <a:ext cx="597992" cy="1512249"/>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008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MSI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 Rendering (RGB)</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841276"/>
            <a:ext cx="6602816" cy="4349674"/>
          </a:xfrm>
          <a:prstGeom prst="rect">
            <a:avLst/>
          </a:prstGeom>
        </p:spPr>
      </p:pic>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ions rendering in RGB channels composition mode only supports 3 ion layers due to the reason of color is compose by RGB channels.</a:t>
            </a:r>
          </a:p>
          <a:p>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3 ion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483768" y="1758845"/>
            <a:ext cx="2448272"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374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855708"/>
            <a:ext cx="6516216" cy="4320807"/>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Multiple Ion Rendering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Another mode for single/multiple ions MSI rendering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has no number limitation of the ions.</a:t>
            </a: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any ions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758845"/>
            <a:ext cx="2304256"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843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422" y="810562"/>
            <a:ext cx="6623578" cy="4381908"/>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Ion MS Content</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on any pixel of the MSI rendering image for display the MS ions on target pixel scan</a:t>
            </a:r>
          </a:p>
        </p:txBody>
      </p:sp>
      <p:sp>
        <p:nvSpPr>
          <p:cNvPr id="6" name="TextBox 5"/>
          <p:cNvSpPr txBox="1"/>
          <p:nvPr/>
        </p:nvSpPr>
        <p:spPr>
          <a:xfrm>
            <a:off x="179512" y="3217540"/>
            <a:ext cx="2232248" cy="1415772"/>
          </a:xfrm>
          <a:prstGeom prst="rect">
            <a:avLst/>
          </a:prstGeom>
          <a:noFill/>
        </p:spPr>
        <p:txBody>
          <a:bodyPr wrap="square" rtlCol="0">
            <a:spAutoFit/>
          </a:bodyPr>
          <a:lstStyle/>
          <a:p>
            <a:r>
              <a:rPr lang="en-US" altLang="zh-CN" u="sng" dirty="0"/>
              <a:t>MSI Viewer</a:t>
            </a:r>
            <a:endParaRPr lang="en-US" u="sng" dirty="0"/>
          </a:p>
          <a:p>
            <a:endParaRPr lang="en-US" sz="800" dirty="0"/>
          </a:p>
          <a:p>
            <a:r>
              <a:rPr lang="en-US" sz="1200" dirty="0" smtClean="0"/>
              <a:t>Click on the image for view MS ions on target pixel scan or select a region on image for view the total MS ion content on that region. </a:t>
            </a:r>
            <a:endParaRPr lang="en-US" sz="1200" dirty="0"/>
          </a:p>
        </p:txBody>
      </p:sp>
      <p:cxnSp>
        <p:nvCxnSpPr>
          <p:cNvPr id="7" name="肘形连接符 22"/>
          <p:cNvCxnSpPr>
            <a:stCxn id="3" idx="1"/>
            <a:endCxn id="6" idx="0"/>
          </p:cNvCxnSpPr>
          <p:nvPr/>
        </p:nvCxnSpPr>
        <p:spPr>
          <a:xfrm rot="10800000" flipV="1">
            <a:off x="1295636" y="3001516"/>
            <a:ext cx="1224786" cy="216024"/>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633364"/>
            <a:ext cx="2952328" cy="324035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685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56" y="769267"/>
            <a:ext cx="6875887" cy="4536505"/>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03648" y="1802271"/>
            <a:ext cx="1152128" cy="249538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36429" y="1158987"/>
            <a:ext cx="41734" cy="1244833"/>
          </a:xfrm>
          <a:prstGeom prst="bentConnector3">
            <a:avLst>
              <a:gd name="adj1" fmla="val 647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516638" y="4385535"/>
            <a:ext cx="3800367"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stCxn id="21" idx="3"/>
            <a:endCxn id="25" idx="2"/>
          </p:cNvCxnSpPr>
          <p:nvPr/>
        </p:nvCxnSpPr>
        <p:spPr>
          <a:xfrm>
            <a:off x="6317005" y="4673567"/>
            <a:ext cx="2138650" cy="429670"/>
          </a:xfrm>
          <a:prstGeom prst="bentConnector4">
            <a:avLst>
              <a:gd name="adj1" fmla="val 32681"/>
              <a:gd name="adj2" fmla="val 15320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2699792" y="1824255"/>
            <a:ext cx="3617213"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872769" y="2553802"/>
            <a:ext cx="1410805" cy="1046440"/>
          </a:xfrm>
          <a:prstGeom prst="rect">
            <a:avLst/>
          </a:prstGeom>
          <a:noFill/>
        </p:spPr>
        <p:txBody>
          <a:bodyPr wrap="square" rtlCol="0">
            <a:spAutoFit/>
          </a:bodyPr>
          <a:lstStyle/>
          <a:p>
            <a:r>
              <a:rPr lang="en-US" u="sng" dirty="0" smtClean="0"/>
              <a:t>MS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a:off x="6317005" y="3048552"/>
            <a:ext cx="2261167" cy="551690"/>
          </a:xfrm>
          <a:prstGeom prst="bentConnector4">
            <a:avLst>
              <a:gd name="adj1" fmla="val 34402"/>
              <a:gd name="adj2" fmla="val 14143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46" y="769267"/>
            <a:ext cx="6990022" cy="4608513"/>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XIC</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619672" y="3099046"/>
            <a:ext cx="1152128" cy="124910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227067" y="2608911"/>
            <a:ext cx="478534" cy="1458804"/>
          </a:xfrm>
          <a:prstGeom prst="bentConnector3">
            <a:avLst>
              <a:gd name="adj1" fmla="val -477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089" y="3577580"/>
            <a:ext cx="1530042" cy="132343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its XIC plot.</a:t>
            </a:r>
          </a:p>
        </p:txBody>
      </p:sp>
    </p:spTree>
    <p:extLst>
      <p:ext uri="{BB962C8B-B14F-4D97-AF65-F5344CB8AC3E}">
        <p14:creationId xmlns:p14="http://schemas.microsoft.com/office/powerpoint/2010/main" val="1712695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0935"/>
            <a:ext cx="6814477" cy="4515304"/>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MRM TIC/BPC Overlaps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511660" y="1633364"/>
            <a:ext cx="488748" cy="172819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181870" y="1186372"/>
            <a:ext cx="127173" cy="1021155"/>
          </a:xfrm>
          <a:prstGeom prst="bentConnector3">
            <a:avLst>
              <a:gd name="adj1" fmla="val -179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1508105"/>
          </a:xfrm>
          <a:prstGeom prst="rect">
            <a:avLst/>
          </a:prstGeom>
          <a:noFill/>
        </p:spPr>
        <p:txBody>
          <a:bodyPr wrap="square" rtlCol="0">
            <a:spAutoFit/>
          </a:bodyPr>
          <a:lstStyle/>
          <a:p>
            <a:r>
              <a:rPr lang="en-US" u="sng" dirty="0" smtClean="0"/>
              <a:t>Feature Explorer</a:t>
            </a:r>
          </a:p>
          <a:p>
            <a:endParaRPr lang="en-US" sz="800" dirty="0"/>
          </a:p>
          <a:p>
            <a:r>
              <a:rPr lang="en-US" altLang="zh-CN" sz="1200" dirty="0" smtClean="0"/>
              <a:t>Select multiple MRM raw data files for view TIC/BPC overlaps</a:t>
            </a:r>
            <a:endParaRPr lang="en-US" sz="1200" dirty="0"/>
          </a:p>
        </p:txBody>
      </p:sp>
      <p:sp>
        <p:nvSpPr>
          <p:cNvPr id="18" name="矩形 1"/>
          <p:cNvSpPr/>
          <p:nvPr/>
        </p:nvSpPr>
        <p:spPr>
          <a:xfrm>
            <a:off x="3851920" y="2065412"/>
            <a:ext cx="3384376" cy="25922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890469" y="1440656"/>
            <a:ext cx="1440159" cy="861774"/>
          </a:xfrm>
          <a:prstGeom prst="rect">
            <a:avLst/>
          </a:prstGeom>
          <a:noFill/>
        </p:spPr>
        <p:txBody>
          <a:bodyPr wrap="square" rtlCol="0">
            <a:spAutoFit/>
          </a:bodyPr>
          <a:lstStyle/>
          <a:p>
            <a:r>
              <a:rPr lang="en-US" u="sng" dirty="0" smtClean="0"/>
              <a:t>TIC Overlaps</a:t>
            </a:r>
          </a:p>
          <a:p>
            <a:endParaRPr lang="en-US" sz="800" dirty="0" smtClean="0"/>
          </a:p>
          <a:p>
            <a:r>
              <a:rPr lang="en-US" sz="1200" dirty="0" smtClean="0"/>
              <a:t>View the TIC/BPC overlaps at here</a:t>
            </a:r>
            <a:endParaRPr lang="en-US" sz="1200" dirty="0"/>
          </a:p>
        </p:txBody>
      </p:sp>
      <p:cxnSp>
        <p:nvCxnSpPr>
          <p:cNvPr id="20" name="肘形连接符 22"/>
          <p:cNvCxnSpPr>
            <a:stCxn id="18" idx="3"/>
            <a:endCxn id="19" idx="2"/>
          </p:cNvCxnSpPr>
          <p:nvPr/>
        </p:nvCxnSpPr>
        <p:spPr>
          <a:xfrm flipV="1">
            <a:off x="7236296" y="2302430"/>
            <a:ext cx="1374253" cy="105912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1"/>
          <p:cNvSpPr/>
          <p:nvPr/>
        </p:nvSpPr>
        <p:spPr>
          <a:xfrm>
            <a:off x="2198764" y="2497138"/>
            <a:ext cx="1509139" cy="7715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6512" y="3543388"/>
            <a:ext cx="1481554" cy="1046440"/>
          </a:xfrm>
          <a:prstGeom prst="rect">
            <a:avLst/>
          </a:prstGeom>
          <a:noFill/>
        </p:spPr>
        <p:txBody>
          <a:bodyPr wrap="square" rtlCol="0">
            <a:spAutoFit/>
          </a:bodyPr>
          <a:lstStyle/>
          <a:p>
            <a:r>
              <a:rPr lang="en-US" u="sng" dirty="0" smtClean="0"/>
              <a:t>TIC/BPC</a:t>
            </a:r>
          </a:p>
          <a:p>
            <a:endParaRPr lang="en-US" sz="800" dirty="0"/>
          </a:p>
          <a:p>
            <a:r>
              <a:rPr lang="en-US" altLang="zh-CN" sz="1200" dirty="0" smtClean="0"/>
              <a:t>Show TIC/BPC overlaps via context menu</a:t>
            </a:r>
            <a:endParaRPr lang="en-US" sz="1200" dirty="0"/>
          </a:p>
        </p:txBody>
      </p:sp>
    </p:spTree>
    <p:extLst>
      <p:ext uri="{BB962C8B-B14F-4D97-AF65-F5344CB8AC3E}">
        <p14:creationId xmlns:p14="http://schemas.microsoft.com/office/powerpoint/2010/main" val="264206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584176"/>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 quantification analysis</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911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0" y="3687817"/>
            <a:ext cx="2176678" cy="14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395536" y="895789"/>
            <a:ext cx="7718006" cy="2756188"/>
          </a:xfrm>
        </p:spPr>
        <p:txBody>
          <a:bodyPr>
            <a:no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linear analysis tools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LC-MSMS(MRM) and GC-MS(SIM) data analysis.</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Steps for create linear model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reference linear raw data files</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edit reference contents for each level</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setup IS relationship</a:t>
            </a:r>
          </a:p>
        </p:txBody>
      </p:sp>
      <p:sp>
        <p:nvSpPr>
          <p:cNvPr id="7" name="TextBox 6"/>
          <p:cNvSpPr txBox="1"/>
          <p:nvPr/>
        </p:nvSpPr>
        <p:spPr>
          <a:xfrm>
            <a:off x="179206" y="5170743"/>
            <a:ext cx="2420830" cy="307777"/>
          </a:xfrm>
          <a:prstGeom prst="rect">
            <a:avLst/>
          </a:prstGeom>
          <a:noFill/>
        </p:spPr>
        <p:txBody>
          <a:bodyPr wrap="square" rtlCol="0">
            <a:spAutoFit/>
          </a:bodyPr>
          <a:lstStyle/>
          <a:p>
            <a:r>
              <a:rPr lang="en-US" sz="1400" dirty="0" smtClean="0"/>
              <a:t>[Tools] </a:t>
            </a:r>
            <a:r>
              <a:rPr lang="en-US" altLang="zh-CN" sz="1400" dirty="0" smtClean="0"/>
              <a:t>Targeted Quantification</a:t>
            </a:r>
            <a:endParaRPr lang="en-US" sz="1400" dirty="0"/>
          </a:p>
        </p:txBody>
      </p:sp>
      <p:sp>
        <p:nvSpPr>
          <p:cNvPr id="8" name="TextBox 7"/>
          <p:cNvSpPr txBox="1"/>
          <p:nvPr/>
        </p:nvSpPr>
        <p:spPr>
          <a:xfrm>
            <a:off x="2987035" y="5170743"/>
            <a:ext cx="2074163" cy="307777"/>
          </a:xfrm>
          <a:prstGeom prst="rect">
            <a:avLst/>
          </a:prstGeom>
          <a:noFill/>
        </p:spPr>
        <p:txBody>
          <a:bodyPr wrap="square" rtlCol="0">
            <a:spAutoFit/>
          </a:bodyPr>
          <a:lstStyle/>
          <a:p>
            <a:r>
              <a:rPr lang="en-US" sz="1400" dirty="0" smtClean="0"/>
              <a:t>Imports Linear Reference </a:t>
            </a:r>
            <a:endParaRPr lang="en-US" sz="1400" dirty="0"/>
          </a:p>
        </p:txBody>
      </p:sp>
      <p:sp>
        <p:nvSpPr>
          <p:cNvPr id="9" name="TextBox 8"/>
          <p:cNvSpPr txBox="1"/>
          <p:nvPr/>
        </p:nvSpPr>
        <p:spPr>
          <a:xfrm>
            <a:off x="5707302" y="5139615"/>
            <a:ext cx="3349457" cy="307777"/>
          </a:xfrm>
          <a:prstGeom prst="rect">
            <a:avLst/>
          </a:prstGeom>
          <a:noFill/>
        </p:spPr>
        <p:txBody>
          <a:bodyPr wrap="square" rtlCol="0">
            <a:spAutoFit/>
          </a:bodyPr>
          <a:lstStyle/>
          <a:p>
            <a:r>
              <a:rPr lang="en-US" sz="1400" dirty="0" smtClean="0"/>
              <a:t>Edit content levels and IS relationships</a:t>
            </a:r>
            <a:endParaRPr lang="en-US" sz="1400" dirty="0"/>
          </a:p>
        </p:txBody>
      </p:sp>
      <p:sp>
        <p:nvSpPr>
          <p:cNvPr id="10" name="Right Arrow 6"/>
          <p:cNvSpPr/>
          <p:nvPr/>
        </p:nvSpPr>
        <p:spPr>
          <a:xfrm>
            <a:off x="2487158" y="4211437"/>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4863422" y="4185369"/>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99" y="3705435"/>
            <a:ext cx="1491528" cy="149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18" y="3834808"/>
            <a:ext cx="3014212" cy="1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026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72" y="817289"/>
            <a:ext cx="7524228" cy="471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1835696" y="1993404"/>
            <a:ext cx="6984776" cy="20882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22"/>
          <p:cNvCxnSpPr>
            <a:stCxn id="15" idx="0"/>
            <a:endCxn id="17" idx="0"/>
          </p:cNvCxnSpPr>
          <p:nvPr/>
        </p:nvCxnSpPr>
        <p:spPr>
          <a:xfrm rot="16200000" flipV="1">
            <a:off x="2978986" y="-355695"/>
            <a:ext cx="243980" cy="4454217"/>
          </a:xfrm>
          <a:prstGeom prst="bentConnector3">
            <a:avLst>
              <a:gd name="adj1" fmla="val 19369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078" y="1749424"/>
            <a:ext cx="1697578" cy="861774"/>
          </a:xfrm>
          <a:prstGeom prst="rect">
            <a:avLst/>
          </a:prstGeom>
          <a:noFill/>
        </p:spPr>
        <p:txBody>
          <a:bodyPr wrap="square" rtlCol="0">
            <a:spAutoFit/>
          </a:bodyPr>
          <a:lstStyle/>
          <a:p>
            <a:r>
              <a:rPr lang="en-US" u="sng" dirty="0" smtClean="0"/>
              <a:t>Linear Viewer</a:t>
            </a:r>
          </a:p>
          <a:p>
            <a:endParaRPr lang="en-US" sz="800" dirty="0"/>
          </a:p>
          <a:p>
            <a:r>
              <a:rPr lang="en-US" sz="1200" dirty="0"/>
              <a:t>v</a:t>
            </a:r>
            <a:r>
              <a:rPr lang="en-US" sz="1200" dirty="0" smtClean="0"/>
              <a:t>iew linear modelling result</a:t>
            </a:r>
            <a:endParaRPr lang="en-US" sz="1200" dirty="0"/>
          </a:p>
        </p:txBody>
      </p:sp>
      <p:sp>
        <p:nvSpPr>
          <p:cNvPr id="23" name="TextBox 22"/>
          <p:cNvSpPr txBox="1"/>
          <p:nvPr/>
        </p:nvSpPr>
        <p:spPr>
          <a:xfrm>
            <a:off x="0" y="2848620"/>
            <a:ext cx="1697578" cy="1231106"/>
          </a:xfrm>
          <a:prstGeom prst="rect">
            <a:avLst/>
          </a:prstGeom>
          <a:noFill/>
        </p:spPr>
        <p:txBody>
          <a:bodyPr wrap="square" rtlCol="0">
            <a:spAutoFit/>
          </a:bodyPr>
          <a:lstStyle/>
          <a:p>
            <a:r>
              <a:rPr lang="en-US" u="sng" dirty="0" smtClean="0"/>
              <a:t>Linear </a:t>
            </a:r>
            <a:r>
              <a:rPr lang="en-US" u="sng" dirty="0" err="1" smtClean="0"/>
              <a:t>Modeller</a:t>
            </a:r>
            <a:endParaRPr lang="en-US" u="sng" dirty="0" smtClean="0"/>
          </a:p>
          <a:p>
            <a:endParaRPr lang="en-US" sz="800" dirty="0"/>
          </a:p>
          <a:p>
            <a:r>
              <a:rPr lang="en-US" sz="1200" dirty="0" smtClean="0"/>
              <a:t>Edit linear content levels and IS relationship with the target metabolites</a:t>
            </a:r>
            <a:endParaRPr lang="en-US" sz="1200" dirty="0"/>
          </a:p>
        </p:txBody>
      </p:sp>
      <p:sp>
        <p:nvSpPr>
          <p:cNvPr id="24" name="矩形 1"/>
          <p:cNvSpPr/>
          <p:nvPr/>
        </p:nvSpPr>
        <p:spPr>
          <a:xfrm>
            <a:off x="1889498" y="4234036"/>
            <a:ext cx="5274790" cy="92772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2"/>
          <p:cNvCxnSpPr>
            <a:stCxn id="24" idx="1"/>
            <a:endCxn id="23" idx="2"/>
          </p:cNvCxnSpPr>
          <p:nvPr/>
        </p:nvCxnSpPr>
        <p:spPr>
          <a:xfrm rot="10800000">
            <a:off x="848790" y="4079726"/>
            <a:ext cx="1040709" cy="618170"/>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366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HDF5</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solidFill>
            <a:schemeClr val="bg1">
              <a:lumMod val="65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
        <p:nvSpPr>
          <p:cNvPr id="7" name="TextBox 6"/>
          <p:cNvSpPr txBox="1"/>
          <p:nvPr/>
        </p:nvSpPr>
        <p:spPr>
          <a:xfrm>
            <a:off x="2566462" y="5125838"/>
            <a:ext cx="1768048" cy="369332"/>
          </a:xfrm>
          <a:prstGeom prst="rect">
            <a:avLst/>
          </a:prstGeom>
          <a:noFill/>
        </p:spPr>
        <p:txBody>
          <a:bodyPr wrap="none" rtlCol="0">
            <a:spAutoFit/>
          </a:bodyPr>
          <a:lstStyle/>
          <a:p>
            <a:r>
              <a:rPr lang="en-US" dirty="0" smtClean="0"/>
              <a:t>Work in progress</a:t>
            </a:r>
            <a:endParaRPr lang="en-US" dirty="0"/>
          </a:p>
        </p:txBody>
      </p:sp>
    </p:spTree>
    <p:extLst>
      <p:ext uri="{BB962C8B-B14F-4D97-AF65-F5344CB8AC3E}">
        <p14:creationId xmlns:p14="http://schemas.microsoft.com/office/powerpoint/2010/main" val="2598326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graphicFrame>
        <p:nvGraphicFramePr>
          <p:cNvPr id="8" name="Table 7"/>
          <p:cNvGraphicFramePr>
            <a:graphicFrameLocks noGrp="1"/>
          </p:cNvGraphicFramePr>
          <p:nvPr>
            <p:extLst>
              <p:ext uri="{D42A27DB-BD31-4B8C-83A1-F6EECF244321}">
                <p14:modId xmlns:p14="http://schemas.microsoft.com/office/powerpoint/2010/main" val="3985213414"/>
              </p:ext>
            </p:extLst>
          </p:nvPr>
        </p:nvGraphicFramePr>
        <p:xfrm>
          <a:off x="395536" y="1273324"/>
          <a:ext cx="8352928" cy="3589044"/>
        </p:xfrm>
        <a:graphic>
          <a:graphicData uri="http://schemas.openxmlformats.org/drawingml/2006/table">
            <a:tbl>
              <a:tblPr firstRow="1" bandRow="1">
                <a:tableStyleId>{125E5076-3810-47DD-B79F-674D7AD40C01}</a:tableStyleId>
              </a:tblPr>
              <a:tblGrid>
                <a:gridCol w="3168352">
                  <a:extLst>
                    <a:ext uri="{9D8B030D-6E8A-4147-A177-3AD203B41FA5}">
                      <a16:colId xmlns:a16="http://schemas.microsoft.com/office/drawing/2014/main" val="867443888"/>
                    </a:ext>
                  </a:extLst>
                </a:gridCol>
                <a:gridCol w="1656184">
                  <a:extLst>
                    <a:ext uri="{9D8B030D-6E8A-4147-A177-3AD203B41FA5}">
                      <a16:colId xmlns:a16="http://schemas.microsoft.com/office/drawing/2014/main" val="397610352"/>
                    </a:ext>
                  </a:extLst>
                </a:gridCol>
                <a:gridCol w="1611327">
                  <a:extLst>
                    <a:ext uri="{9D8B030D-6E8A-4147-A177-3AD203B41FA5}">
                      <a16:colId xmlns:a16="http://schemas.microsoft.com/office/drawing/2014/main" val="3576776025"/>
                    </a:ext>
                  </a:extLst>
                </a:gridCol>
                <a:gridCol w="1917065">
                  <a:extLst>
                    <a:ext uri="{9D8B030D-6E8A-4147-A177-3AD203B41FA5}">
                      <a16:colId xmlns:a16="http://schemas.microsoft.com/office/drawing/2014/main" val="1309030600"/>
                    </a:ext>
                  </a:extLst>
                </a:gridCol>
              </a:tblGrid>
              <a:tr h="491494">
                <a:tc>
                  <a:txBody>
                    <a:bodyPr/>
                    <a:lstStyle/>
                    <a:p>
                      <a:r>
                        <a:rPr lang="en-US" dirty="0" smtClean="0"/>
                        <a:t>File Format</a:t>
                      </a:r>
                      <a:endParaRPr lang="en-US" dirty="0"/>
                    </a:p>
                  </a:txBody>
                  <a:tcPr/>
                </a:tc>
                <a:tc>
                  <a:txBody>
                    <a:bodyPr/>
                    <a:lstStyle/>
                    <a:p>
                      <a:r>
                        <a:rPr lang="en-US" dirty="0" smtClean="0"/>
                        <a:t>Family</a:t>
                      </a:r>
                      <a:endParaRPr lang="en-US" dirty="0"/>
                    </a:p>
                  </a:txBody>
                  <a:tcPr/>
                </a:tc>
                <a:tc>
                  <a:txBody>
                    <a:bodyPr/>
                    <a:lstStyle/>
                    <a:p>
                      <a:r>
                        <a:rPr lang="en-US" dirty="0" smtClean="0"/>
                        <a:t>Type</a:t>
                      </a:r>
                      <a:endParaRPr lang="en-US" dirty="0"/>
                    </a:p>
                  </a:txBody>
                  <a:tcPr/>
                </a:tc>
                <a:tc>
                  <a:txBody>
                    <a:bodyPr/>
                    <a:lstStyle/>
                    <a:p>
                      <a:r>
                        <a:rPr lang="en-US" dirty="0" smtClean="0"/>
                        <a:t>Vendor Supports</a:t>
                      </a:r>
                      <a:endParaRPr lang="en-US" dirty="0"/>
                    </a:p>
                  </a:txBody>
                  <a:tcPr/>
                </a:tc>
                <a:extLst>
                  <a:ext uri="{0D108BD9-81ED-4DB2-BD59-A6C34878D82A}">
                    <a16:rowId xmlns:a16="http://schemas.microsoft.com/office/drawing/2014/main" val="2448009227"/>
                  </a:ext>
                </a:extLst>
              </a:tr>
              <a:tr h="491494">
                <a:tc>
                  <a:txBody>
                    <a:bodyPr/>
                    <a:lstStyle/>
                    <a:p>
                      <a:r>
                        <a:rPr lang="en-US" dirty="0" smtClean="0"/>
                        <a:t>mzXML/mzML/</a:t>
                      </a:r>
                      <a:r>
                        <a:rPr lang="en-US" dirty="0" err="1" smtClean="0"/>
                        <a:t>mzData</a:t>
                      </a:r>
                      <a:r>
                        <a:rPr lang="en-US" dirty="0" smtClean="0"/>
                        <a:t>/imzML</a:t>
                      </a:r>
                      <a:endParaRPr lang="en-US" dirty="0"/>
                    </a:p>
                  </a:txBody>
                  <a:tcPr/>
                </a:tc>
                <a:tc>
                  <a:txBody>
                    <a:bodyPr/>
                    <a:lstStyle/>
                    <a:p>
                      <a:r>
                        <a:rPr lang="en-US" dirty="0" smtClean="0"/>
                        <a:t>XML</a:t>
                      </a:r>
                      <a:endParaRPr lang="en-US" dirty="0"/>
                    </a:p>
                  </a:txBody>
                  <a:tcPr/>
                </a:tc>
                <a:tc>
                  <a:txBody>
                    <a:bodyPr/>
                    <a:lstStyle/>
                    <a:p>
                      <a:r>
                        <a:rPr lang="en-US" dirty="0" smtClean="0"/>
                        <a:t>Open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Community</a:t>
                      </a:r>
                      <a:endParaRPr lang="en-US" dirty="0" smtClean="0"/>
                    </a:p>
                  </a:txBody>
                  <a:tcPr/>
                </a:tc>
                <a:extLst>
                  <a:ext uri="{0D108BD9-81ED-4DB2-BD59-A6C34878D82A}">
                    <a16:rowId xmlns:a16="http://schemas.microsoft.com/office/drawing/2014/main" val="2182383329"/>
                  </a:ext>
                </a:extLst>
              </a:tr>
              <a:tr h="491494">
                <a:tc>
                  <a:txBody>
                    <a:bodyPr/>
                    <a:lstStyle/>
                    <a:p>
                      <a:r>
                        <a:rPr lang="en-US" dirty="0" smtClean="0"/>
                        <a:t>CDF/HDF5</a:t>
                      </a:r>
                      <a:endParaRPr lang="en-US" dirty="0"/>
                    </a:p>
                  </a:txBody>
                  <a:tcPr/>
                </a:tc>
                <a:tc>
                  <a:txBody>
                    <a:bodyPr/>
                    <a:lstStyle/>
                    <a:p>
                      <a:r>
                        <a:rPr lang="en-US" dirty="0" smtClean="0"/>
                        <a:t>Parallel </a:t>
                      </a:r>
                      <a:r>
                        <a:rPr lang="en-US" dirty="0" err="1" smtClean="0"/>
                        <a:t>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A</a:t>
                      </a:r>
                      <a:r>
                        <a:rPr lang="en-US" dirty="0" smtClean="0"/>
                        <a:t>gilent</a:t>
                      </a:r>
                      <a:endParaRPr lang="en-US" dirty="0"/>
                    </a:p>
                  </a:txBody>
                  <a:tcPr/>
                </a:tc>
                <a:extLst>
                  <a:ext uri="{0D108BD9-81ED-4DB2-BD59-A6C34878D82A}">
                    <a16:rowId xmlns:a16="http://schemas.microsoft.com/office/drawing/2014/main" val="321844405"/>
                  </a:ext>
                </a:extLst>
              </a:tr>
              <a:tr h="491494">
                <a:tc>
                  <a:txBody>
                    <a:bodyPr/>
                    <a:lstStyle/>
                    <a:p>
                      <a:r>
                        <a:rPr lang="en-US" dirty="0" smtClean="0"/>
                        <a:t>MGF/MSP</a:t>
                      </a:r>
                      <a:endParaRPr lang="en-US" dirty="0"/>
                    </a:p>
                  </a:txBody>
                  <a:tcPr/>
                </a:tc>
                <a:tc>
                  <a:txBody>
                    <a:bodyPr/>
                    <a:lstStyle/>
                    <a:p>
                      <a:r>
                        <a:rPr lang="en-US" dirty="0" smtClean="0"/>
                        <a:t>ASCII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Community</a:t>
                      </a:r>
                      <a:endParaRPr lang="en-US" dirty="0"/>
                    </a:p>
                  </a:txBody>
                  <a:tcPr/>
                </a:tc>
                <a:extLst>
                  <a:ext uri="{0D108BD9-81ED-4DB2-BD59-A6C34878D82A}">
                    <a16:rowId xmlns:a16="http://schemas.microsoft.com/office/drawing/2014/main" val="3318312493"/>
                  </a:ext>
                </a:extLst>
              </a:tr>
              <a:tr h="491494">
                <a:tc>
                  <a:txBody>
                    <a:bodyPr/>
                    <a:lstStyle/>
                    <a:p>
                      <a:r>
                        <a:rPr lang="en-US" dirty="0" err="1" smtClean="0"/>
                        <a:t>mzPack</a:t>
                      </a:r>
                      <a:endParaRPr lang="en-US" dirty="0"/>
                    </a:p>
                  </a:txBody>
                  <a:tcPr/>
                </a:tc>
                <a:tc>
                  <a:txBody>
                    <a:bodyPr/>
                    <a:lstStyle/>
                    <a:p>
                      <a:r>
                        <a:rPr lang="en-US" dirty="0" smtClean="0"/>
                        <a:t>Binary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dirty="0" err="1" smtClean="0"/>
                        <a:t>BioNovoGene</a:t>
                      </a:r>
                      <a:endParaRPr lang="en-US" dirty="0"/>
                    </a:p>
                  </a:txBody>
                  <a:tcPr/>
                </a:tc>
                <a:extLst>
                  <a:ext uri="{0D108BD9-81ED-4DB2-BD59-A6C34878D82A}">
                    <a16:rowId xmlns:a16="http://schemas.microsoft.com/office/drawing/2014/main" val="3610183885"/>
                  </a:ext>
                </a:extLst>
              </a:tr>
              <a:tr h="491494">
                <a:tc>
                  <a:txBody>
                    <a:bodyPr/>
                    <a:lstStyle/>
                    <a:p>
                      <a:r>
                        <a:rPr lang="en-US" dirty="0" smtClean="0"/>
                        <a:t>Raw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r>
                        <a:rPr lang="en-US" dirty="0" smtClean="0"/>
                        <a:t>Closed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lt1"/>
                          </a:solidFill>
                          <a:effectLst/>
                          <a:latin typeface="+mn-lt"/>
                          <a:ea typeface="+mn-ea"/>
                          <a:cs typeface="+mn-cs"/>
                        </a:rPr>
                        <a:t>Thermo</a:t>
                      </a:r>
                      <a:r>
                        <a:rPr lang="en-US" sz="1800" b="0" i="0" kern="1200" dirty="0" smtClean="0">
                          <a:solidFill>
                            <a:schemeClr val="lt1"/>
                          </a:solidFill>
                          <a:effectLst/>
                          <a:latin typeface="+mn-lt"/>
                          <a:ea typeface="+mn-ea"/>
                          <a:cs typeface="+mn-cs"/>
                        </a:rPr>
                        <a:t> Fisher Scientific</a:t>
                      </a:r>
                    </a:p>
                  </a:txBody>
                  <a:tcPr/>
                </a:tc>
                <a:extLst>
                  <a:ext uri="{0D108BD9-81ED-4DB2-BD59-A6C34878D82A}">
                    <a16:rowId xmlns:a16="http://schemas.microsoft.com/office/drawing/2014/main" val="1966280163"/>
                  </a:ext>
                </a:extLst>
              </a:tr>
              <a:tr h="491494">
                <a:tc>
                  <a:txBody>
                    <a:bodyPr/>
                    <a:lstStyle/>
                    <a:p>
                      <a:r>
                        <a:rPr lang="en-US" dirty="0" err="1" smtClean="0"/>
                        <a:t>Wiff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Closed 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lt1"/>
                          </a:solidFill>
                          <a:effectLst/>
                          <a:latin typeface="+mn-lt"/>
                          <a:ea typeface="+mn-ea"/>
                          <a:cs typeface="+mn-cs"/>
                        </a:rPr>
                        <a:t>AB </a:t>
                      </a:r>
                      <a:r>
                        <a:rPr lang="en-US" sz="1800" b="0" i="0" kern="1200" dirty="0" err="1" smtClean="0">
                          <a:solidFill>
                            <a:schemeClr val="lt1"/>
                          </a:solidFill>
                          <a:effectLst/>
                          <a:latin typeface="+mn-lt"/>
                          <a:ea typeface="+mn-ea"/>
                          <a:cs typeface="+mn-cs"/>
                        </a:rPr>
                        <a:t>Sciex</a:t>
                      </a:r>
                      <a:endParaRPr lang="en-US" sz="1800" b="0" i="0" kern="1200" dirty="0" smtClean="0">
                        <a:solidFill>
                          <a:schemeClr val="lt1"/>
                        </a:solidFill>
                        <a:effectLst/>
                        <a:latin typeface="+mn-lt"/>
                        <a:ea typeface="+mn-ea"/>
                        <a:cs typeface="+mn-cs"/>
                      </a:endParaRPr>
                    </a:p>
                  </a:txBody>
                  <a:tcPr/>
                </a:tc>
                <a:extLst>
                  <a:ext uri="{0D108BD9-81ED-4DB2-BD59-A6C34878D82A}">
                    <a16:rowId xmlns:a16="http://schemas.microsoft.com/office/drawing/2014/main" val="2144000494"/>
                  </a:ext>
                </a:extLst>
              </a:tr>
            </a:tbl>
          </a:graphicData>
        </a:graphic>
      </p:graphicFrame>
    </p:spTree>
    <p:extLst>
      <p:ext uri="{BB962C8B-B14F-4D97-AF65-F5344CB8AC3E}">
        <p14:creationId xmlns:p14="http://schemas.microsoft.com/office/powerpoint/2010/main" val="3095316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2590</TotalTime>
  <Words>3160</Words>
  <Application>Microsoft Office PowerPoint</Application>
  <PresentationFormat>On-screen Show (16:10)</PresentationFormat>
  <Paragraphs>484</Paragraphs>
  <Slides>64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微软雅黑</vt:lpstr>
      <vt:lpstr>宋体</vt:lpstr>
      <vt:lpstr>方正宋刻本秀楷简体</vt:lpstr>
      <vt:lpstr>时尚简体</vt:lpstr>
      <vt:lpstr>Arial</vt:lpstr>
      <vt:lpstr>Calibri</vt:lpstr>
      <vt:lpstr>Cambria Math</vt:lpstr>
      <vt:lpstr>Tahoma</vt:lpstr>
      <vt:lpstr>Times New Roman</vt:lpstr>
      <vt:lpstr>Wingdings</vt:lpstr>
      <vt:lpstr>Office 主题</vt:lpstr>
      <vt:lpstr>Mzkit User Manual</vt:lpstr>
      <vt:lpstr>Introduction</vt:lpstr>
      <vt:lpstr>LICENSE</vt:lpstr>
      <vt:lpstr>Special Thanks</vt:lpstr>
      <vt:lpstr>Screenshots</vt:lpstr>
      <vt:lpstr>Main Screen</vt:lpstr>
      <vt:lpstr>Raw Data Decode</vt:lpstr>
      <vt:lpstr>File Formats</vt:lpstr>
      <vt:lpstr>File Formats</vt:lpstr>
      <vt:lpstr>mzXML demo</vt:lpstr>
      <vt:lpstr>Raw Decode</vt:lpstr>
      <vt:lpstr>PowerPoint Presentation</vt:lpstr>
      <vt:lpstr>View Untargeted Data</vt:lpstr>
      <vt:lpstr>Introduction</vt:lpstr>
      <vt:lpstr>PowerPoint Presentation</vt:lpstr>
      <vt:lpstr>View 2D Scatter Snapshot</vt:lpstr>
      <vt:lpstr>View Contour Snapshot</vt:lpstr>
      <vt:lpstr>View 3D XIC Snapshot</vt:lpstr>
      <vt:lpstr>View TIC/BPC</vt:lpstr>
      <vt:lpstr>View QC Overlay</vt:lpstr>
      <vt:lpstr>View Scan Feature</vt:lpstr>
      <vt:lpstr>PowerPoint Presentation</vt:lpstr>
      <vt:lpstr>View XIC</vt:lpstr>
      <vt:lpstr>View PDA</vt:lpstr>
      <vt:lpstr>View UV scans</vt:lpstr>
      <vt:lpstr>DIA Annotation</vt:lpstr>
      <vt:lpstr>Formula Search</vt:lpstr>
      <vt:lpstr>DEMO Search</vt:lpstr>
      <vt:lpstr>PowerPoint Presentation</vt:lpstr>
      <vt:lpstr>DIA Annotation (MetaDNA)</vt:lpstr>
      <vt:lpstr>PowerPoint Presentation</vt:lpstr>
      <vt:lpstr>PowerPoint Presentation</vt:lpstr>
      <vt:lpstr>PowerPoint Presentation</vt:lpstr>
      <vt:lpstr>PowerPoint Presentation</vt:lpstr>
      <vt:lpstr>Chromatography Explorer</vt:lpstr>
      <vt:lpstr>Chromatography Explorer</vt:lpstr>
      <vt:lpstr>Explorer Contex Menu</vt:lpstr>
      <vt:lpstr>View MS1 Ions</vt:lpstr>
      <vt:lpstr>MS-Alignment</vt:lpstr>
      <vt:lpstr>Cos Similarity</vt:lpstr>
      <vt:lpstr>PowerPoint Presentation</vt:lpstr>
      <vt:lpstr>PowerPoint Presentation</vt:lpstr>
      <vt:lpstr>PowerPoint Presentation</vt:lpstr>
      <vt:lpstr>PowerPoint Presentation</vt:lpstr>
      <vt:lpstr>PowerPoint Presentation</vt:lpstr>
      <vt:lpstr>MS-Imaging Viewer</vt:lpstr>
      <vt:lpstr>Introduce MS-Imaging</vt:lpstr>
      <vt:lpstr>imzML for MS-imaging</vt:lpstr>
      <vt:lpstr>MS-imaging</vt:lpstr>
      <vt:lpstr>PowerPoint Presentation</vt:lpstr>
      <vt:lpstr>PowerPoint Presentation</vt:lpstr>
      <vt:lpstr>PowerPoint Presentation</vt:lpstr>
      <vt:lpstr>View GC-MS Targeted</vt:lpstr>
      <vt:lpstr>View GC-MS Targeted</vt:lpstr>
      <vt:lpstr>View GC-MS Targeted</vt:lpstr>
      <vt:lpstr>View GC-MS XIC</vt:lpstr>
      <vt:lpstr>View LC-MS/MS Targeted</vt:lpstr>
      <vt:lpstr>View LC-MS/MS Targeted</vt:lpstr>
      <vt:lpstr>View LC-MS/MS Targeted</vt:lpstr>
      <vt:lpstr>MRM TIC/BPC Overlaps</vt:lpstr>
      <vt:lpstr>Targeted quantification analysis</vt:lpstr>
      <vt:lpstr>Create Linear Models</vt:lpstr>
      <vt:lpstr>Create Linear Models</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605</cp:revision>
  <dcterms:created xsi:type="dcterms:W3CDTF">2020-04-30T00:00:30Z</dcterms:created>
  <dcterms:modified xsi:type="dcterms:W3CDTF">2021-07-04T13:53:46Z</dcterms:modified>
</cp:coreProperties>
</file>